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7" autoAdjust="0"/>
    <p:restoredTop sz="94660"/>
  </p:normalViewPr>
  <p:slideViewPr>
    <p:cSldViewPr>
      <p:cViewPr varScale="1">
        <p:scale>
          <a:sx n="81" d="100"/>
          <a:sy n="81" d="100"/>
        </p:scale>
        <p:origin x="-114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15.06.2020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ihal.beykal@gmail.com" TargetMode="External"/><Relationship Id="rId2" Type="http://schemas.openxmlformats.org/officeDocument/2006/relationships/hyperlink" Target="mailto:betulavcu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20000" cy="1296144"/>
          </a:xfrm>
        </p:spPr>
        <p:txBody>
          <a:bodyPr/>
          <a:lstStyle/>
          <a:p>
            <a:r>
              <a:rPr lang="tr-TR" sz="3200" dirty="0" smtClean="0"/>
              <a:t>Halkla İlişkiler ve Organizasyon Hizmetleri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tr-TR" sz="2400" dirty="0" smtClean="0">
              <a:latin typeface="+mj-lt"/>
            </a:endParaRPr>
          </a:p>
          <a:p>
            <a:pPr marL="114300" indent="0">
              <a:buNone/>
            </a:pPr>
            <a:endParaRPr lang="tr-TR" sz="2400" dirty="0">
              <a:latin typeface="+mj-lt"/>
            </a:endParaRPr>
          </a:p>
          <a:p>
            <a:pPr marL="114300" indent="0">
              <a:buNone/>
            </a:pPr>
            <a:endParaRPr lang="tr-TR" sz="2400" dirty="0" smtClean="0">
              <a:latin typeface="+mj-lt"/>
            </a:endParaRPr>
          </a:p>
          <a:p>
            <a:pPr marL="114300" indent="0">
              <a:buNone/>
            </a:pPr>
            <a:endParaRPr lang="tr-TR" sz="2400" dirty="0">
              <a:latin typeface="+mj-lt"/>
            </a:endParaRPr>
          </a:p>
          <a:p>
            <a:pPr marL="114300" indent="0">
              <a:buNone/>
            </a:pPr>
            <a:endParaRPr lang="tr-TR" sz="2400" dirty="0" smtClean="0">
              <a:latin typeface="+mj-lt"/>
            </a:endParaRPr>
          </a:p>
          <a:p>
            <a:pPr marL="114300" indent="0">
              <a:buNone/>
            </a:pPr>
            <a:endParaRPr lang="tr-TR" sz="2400" dirty="0">
              <a:latin typeface="+mj-lt"/>
            </a:endParaRPr>
          </a:p>
          <a:p>
            <a:pPr marL="114300" indent="0">
              <a:buNone/>
            </a:pPr>
            <a:endParaRPr lang="tr-TR" sz="2400" dirty="0" smtClean="0">
              <a:latin typeface="+mj-lt"/>
            </a:endParaRPr>
          </a:p>
          <a:p>
            <a:pPr marL="114300" indent="0">
              <a:buNone/>
            </a:pPr>
            <a:endParaRPr lang="tr-TR" sz="2400" dirty="0">
              <a:latin typeface="+mj-lt"/>
            </a:endParaRPr>
          </a:p>
          <a:p>
            <a:pPr marL="114300" indent="0">
              <a:buNone/>
            </a:pPr>
            <a:r>
              <a:rPr lang="tr-TR" sz="2400" dirty="0" smtClean="0">
                <a:latin typeface="+mj-lt"/>
              </a:rPr>
              <a:t>MEHMET </a:t>
            </a:r>
            <a:r>
              <a:rPr lang="tr-TR" sz="2400" dirty="0">
                <a:latin typeface="+mj-lt"/>
              </a:rPr>
              <a:t>ŞAM </a:t>
            </a:r>
            <a:r>
              <a:rPr lang="tr-TR" sz="2400" dirty="0" smtClean="0">
                <a:latin typeface="+mj-lt"/>
              </a:rPr>
              <a:t>MESLEKİ </a:t>
            </a:r>
            <a:r>
              <a:rPr lang="tr-TR" sz="2400" dirty="0">
                <a:latin typeface="+mj-lt"/>
              </a:rPr>
              <a:t>VE TEKNİK ANADOLU </a:t>
            </a:r>
            <a:r>
              <a:rPr lang="tr-TR" sz="2400" dirty="0" smtClean="0">
                <a:latin typeface="+mj-lt"/>
              </a:rPr>
              <a:t>LİSESİ                           </a:t>
            </a:r>
          </a:p>
          <a:p>
            <a:pPr marL="114300" indent="0">
              <a:buNone/>
            </a:pPr>
            <a:r>
              <a:rPr lang="tr-TR" sz="2400" dirty="0" smtClean="0">
                <a:latin typeface="+mj-lt"/>
              </a:rPr>
              <a:t>                                      HAZİRAN  </a:t>
            </a:r>
            <a:r>
              <a:rPr lang="tr-TR" sz="2400" dirty="0">
                <a:latin typeface="+mj-lt"/>
              </a:rPr>
              <a:t>2020</a:t>
            </a:r>
            <a:endParaRPr lang="tr-TR" sz="2400" dirty="0" smtClean="0">
              <a:latin typeface="+mj-lt"/>
            </a:endParaRPr>
          </a:p>
        </p:txBody>
      </p:sp>
      <p:pic>
        <p:nvPicPr>
          <p:cNvPr id="1026" name="Picture 2" descr="C:\Users\betul\Desktop\271_20171213164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267200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84" y="1616369"/>
            <a:ext cx="7620000" cy="4800600"/>
          </a:xfrm>
        </p:spPr>
        <p:txBody>
          <a:bodyPr/>
          <a:lstStyle/>
          <a:p>
            <a:pPr marL="114300" indent="0">
              <a:buNone/>
            </a:pPr>
            <a:endParaRPr lang="tr-TR" dirty="0" smtClean="0"/>
          </a:p>
          <a:p>
            <a:r>
              <a:rPr lang="tr-TR" sz="2800" dirty="0" smtClean="0">
                <a:latin typeface="+mj-lt"/>
              </a:rPr>
              <a:t>Fuarlar</a:t>
            </a:r>
          </a:p>
          <a:p>
            <a:r>
              <a:rPr lang="tr-TR" sz="2800" dirty="0" smtClean="0">
                <a:latin typeface="+mj-lt"/>
              </a:rPr>
              <a:t>Dekorasyon</a:t>
            </a:r>
          </a:p>
          <a:p>
            <a:r>
              <a:rPr lang="tr-TR" sz="2800" dirty="0" smtClean="0">
                <a:latin typeface="+mj-lt"/>
              </a:rPr>
              <a:t>Kokteyl </a:t>
            </a:r>
          </a:p>
          <a:p>
            <a:r>
              <a:rPr lang="tr-TR" sz="2800" dirty="0" err="1" smtClean="0">
                <a:latin typeface="+mj-lt"/>
              </a:rPr>
              <a:t>Lansman</a:t>
            </a:r>
            <a:r>
              <a:rPr lang="tr-TR" sz="2800" dirty="0" smtClean="0">
                <a:latin typeface="+mj-lt"/>
              </a:rPr>
              <a:t> </a:t>
            </a:r>
          </a:p>
          <a:p>
            <a:r>
              <a:rPr lang="tr-TR" sz="2800" dirty="0" smtClean="0">
                <a:latin typeface="+mj-lt"/>
              </a:rPr>
              <a:t>Reklam </a:t>
            </a:r>
          </a:p>
          <a:p>
            <a:r>
              <a:rPr lang="tr-TR" sz="2800" dirty="0" smtClean="0">
                <a:latin typeface="+mj-lt"/>
              </a:rPr>
              <a:t>Kısa Filmler </a:t>
            </a: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10242" name="Picture 2" descr="C:\Users\betul\Desktop\kisspng-short-film-cinema-film-festival-film-5ab8aaf8269675.6099449115220518321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3024336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betul\Desktop\istockphoto-914715498-102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2113040" cy="21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Bölümümüzde Yer Alan Dallar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>
                <a:latin typeface="+mj-lt"/>
              </a:rPr>
              <a:t>Halkla İlişkiler Elemanı </a:t>
            </a:r>
          </a:p>
          <a:p>
            <a:r>
              <a:rPr lang="tr-TR" sz="2400" dirty="0" smtClean="0">
                <a:latin typeface="+mj-lt"/>
              </a:rPr>
              <a:t>Müşteri Temsilciliği</a:t>
            </a:r>
          </a:p>
          <a:p>
            <a:r>
              <a:rPr lang="tr-TR" sz="2400" dirty="0" smtClean="0">
                <a:latin typeface="+mj-lt"/>
              </a:rPr>
              <a:t>Kamuoyu Araştırmacılığı</a:t>
            </a:r>
          </a:p>
          <a:p>
            <a:r>
              <a:rPr lang="tr-TR" sz="2400" dirty="0" smtClean="0">
                <a:latin typeface="+mj-lt"/>
              </a:rPr>
              <a:t>Organizasyon Sorumlusu</a:t>
            </a:r>
          </a:p>
          <a:p>
            <a:r>
              <a:rPr lang="tr-TR" sz="2400" dirty="0" smtClean="0">
                <a:latin typeface="+mj-lt"/>
              </a:rPr>
              <a:t>Fuar Organizasyonu </a:t>
            </a:r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 smtClean="0"/>
          </a:p>
        </p:txBody>
      </p:sp>
      <p:pic>
        <p:nvPicPr>
          <p:cNvPr id="11266" name="Picture 2" descr="C:\Users\betul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3238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Çalışma Alanları ve İş Olanakları</a:t>
            </a:r>
            <a:endParaRPr lang="tr-T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sz="2800" dirty="0" smtClean="0">
                <a:latin typeface="+mj-lt"/>
              </a:rPr>
              <a:t>Halkla İlişkiler pek çok iş kolunu doğrudan ya da dolaylı olarak ilgilendirdiği için iş imkanı oldukça geniştir. </a:t>
            </a:r>
          </a:p>
          <a:p>
            <a:pPr marL="114300" indent="0">
              <a:buNone/>
            </a:pPr>
            <a:endParaRPr lang="tr-TR" sz="2800" dirty="0">
              <a:latin typeface="+mj-lt"/>
            </a:endParaRPr>
          </a:p>
          <a:p>
            <a:pPr marL="114300" indent="0">
              <a:buNone/>
            </a:pPr>
            <a:endParaRPr lang="tr-TR" sz="2800" dirty="0">
              <a:latin typeface="+mj-lt"/>
            </a:endParaRPr>
          </a:p>
        </p:txBody>
      </p:sp>
      <p:pic>
        <p:nvPicPr>
          <p:cNvPr id="12290" name="Picture 2" descr="C:\Users\betul\Desktop\5bd7f2409c4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7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r-TR" sz="2800" dirty="0" smtClean="0">
                <a:latin typeface="+mj-lt"/>
              </a:rPr>
              <a:t>* Halkla İlişkiler ve Tanıtım Ajansları </a:t>
            </a:r>
          </a:p>
          <a:p>
            <a:endParaRPr lang="tr-TR" sz="2800" dirty="0" smtClean="0">
              <a:latin typeface="+mj-lt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tr-TR" sz="2800" dirty="0" smtClean="0">
                <a:solidFill>
                  <a:srgbClr val="2F2B20"/>
                </a:solidFill>
                <a:latin typeface="+mj-lt"/>
              </a:rPr>
              <a:t>* Şirketlerin </a:t>
            </a:r>
            <a:r>
              <a:rPr lang="tr-TR" sz="2800" dirty="0">
                <a:solidFill>
                  <a:srgbClr val="2F2B20"/>
                </a:solidFill>
                <a:latin typeface="+mj-lt"/>
              </a:rPr>
              <a:t>Kurumsal İletişim Bölümleri </a:t>
            </a:r>
            <a:endParaRPr lang="tr-TR" sz="2800" dirty="0">
              <a:latin typeface="+mj-lt"/>
            </a:endParaRPr>
          </a:p>
          <a:p>
            <a:pPr marL="11430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13314" name="Picture 2" descr="C:\Users\betul\Desktop\png-transparent-public-relations-graphic-design-design-service-public-relations-busi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4332357" cy="270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j-lt"/>
              </a:rPr>
              <a:t>Görsel ve </a:t>
            </a:r>
            <a:r>
              <a:rPr lang="tr-TR" dirty="0" err="1" smtClean="0">
                <a:latin typeface="+mj-lt"/>
              </a:rPr>
              <a:t>İşitel</a:t>
            </a:r>
            <a:r>
              <a:rPr lang="tr-TR" dirty="0" smtClean="0">
                <a:latin typeface="+mj-lt"/>
              </a:rPr>
              <a:t> Medya Kuruluşları ( </a:t>
            </a:r>
            <a:r>
              <a:rPr lang="tr-TR" dirty="0" err="1" smtClean="0">
                <a:latin typeface="+mj-lt"/>
              </a:rPr>
              <a:t>Tv</a:t>
            </a:r>
            <a:r>
              <a:rPr lang="tr-TR" dirty="0" smtClean="0">
                <a:latin typeface="+mj-lt"/>
              </a:rPr>
              <a:t>, Radyo vb.)</a:t>
            </a:r>
          </a:p>
          <a:p>
            <a:endParaRPr lang="tr-TR" dirty="0">
              <a:latin typeface="+mj-lt"/>
            </a:endParaRPr>
          </a:p>
          <a:p>
            <a:r>
              <a:rPr lang="tr-TR" dirty="0" smtClean="0">
                <a:latin typeface="+mj-lt"/>
              </a:rPr>
              <a:t>Reklam ve Haber Ajansları</a:t>
            </a:r>
          </a:p>
          <a:p>
            <a:endParaRPr lang="tr-TR" dirty="0">
              <a:latin typeface="+mj-lt"/>
            </a:endParaRPr>
          </a:p>
          <a:p>
            <a:r>
              <a:rPr lang="tr-TR" dirty="0" smtClean="0">
                <a:latin typeface="+mj-lt"/>
              </a:rPr>
              <a:t>Sosyal Medya Ajansları </a:t>
            </a:r>
            <a:endParaRPr lang="tr-TR" dirty="0">
              <a:latin typeface="+mj-lt"/>
            </a:endParaRPr>
          </a:p>
        </p:txBody>
      </p:sp>
      <p:pic>
        <p:nvPicPr>
          <p:cNvPr id="14338" name="Picture 2" descr="C:\Users\betul\Desktop\webseldonusum-sosyal-medya-yonetimi-prx-00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97" y="2420888"/>
            <a:ext cx="386715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smtClean="0">
                <a:latin typeface="+mj-lt"/>
              </a:rPr>
              <a:t>Çağrı Merkezleri </a:t>
            </a:r>
          </a:p>
          <a:p>
            <a:r>
              <a:rPr lang="tr-TR" sz="2000" dirty="0" smtClean="0">
                <a:latin typeface="+mj-lt"/>
              </a:rPr>
              <a:t>Şirketlerin Müşteri İlişkileri Birimleri</a:t>
            </a:r>
          </a:p>
          <a:p>
            <a:r>
              <a:rPr lang="tr-TR" sz="2000" dirty="0" smtClean="0">
                <a:latin typeface="+mj-lt"/>
              </a:rPr>
              <a:t>Organizasyon ve Fuar Şirketleri</a:t>
            </a:r>
          </a:p>
          <a:p>
            <a:r>
              <a:rPr lang="tr-TR" sz="2000" dirty="0" smtClean="0">
                <a:latin typeface="+mj-lt"/>
              </a:rPr>
              <a:t>Turizm Şirketleri</a:t>
            </a:r>
          </a:p>
          <a:p>
            <a:r>
              <a:rPr lang="tr-TR" sz="2000" dirty="0" smtClean="0">
                <a:latin typeface="+mj-lt"/>
              </a:rPr>
              <a:t>Kamu Kuruluşları ve Ticaret Odaları </a:t>
            </a:r>
          </a:p>
          <a:p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15363" name="Picture 3" descr="C:\Users\betul\Desktop\png-transparent-rainbow-scalable-graphics-s-of-hearts-and-stars-purple-text-co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515066" cy="305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Bu alanı tercih etmek isteyen öğrencilerimizin         özellikleri;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+mj-lt"/>
              </a:rPr>
              <a:t>Sözel yeteneği kuvvetli</a:t>
            </a:r>
          </a:p>
          <a:p>
            <a:r>
              <a:rPr lang="tr-TR" dirty="0" smtClean="0">
                <a:latin typeface="+mj-lt"/>
              </a:rPr>
              <a:t>Yaratıcı ve meraklı</a:t>
            </a:r>
          </a:p>
          <a:p>
            <a:r>
              <a:rPr lang="tr-TR" dirty="0" smtClean="0">
                <a:latin typeface="+mj-lt"/>
              </a:rPr>
              <a:t>Dış görünüşüne özen gösteren </a:t>
            </a:r>
          </a:p>
          <a:p>
            <a:r>
              <a:rPr lang="tr-TR" dirty="0" smtClean="0">
                <a:latin typeface="+mj-lt"/>
              </a:rPr>
              <a:t>İletişim becerisi güçlü </a:t>
            </a:r>
          </a:p>
          <a:p>
            <a:r>
              <a:rPr lang="tr-TR" dirty="0" smtClean="0">
                <a:latin typeface="+mj-lt"/>
              </a:rPr>
              <a:t>İkna yeteneği olan </a:t>
            </a:r>
          </a:p>
          <a:p>
            <a:r>
              <a:rPr lang="tr-TR" dirty="0" smtClean="0">
                <a:latin typeface="+mj-lt"/>
              </a:rPr>
              <a:t>Estetik algısı iyi olan </a:t>
            </a:r>
          </a:p>
          <a:p>
            <a:r>
              <a:rPr lang="tr-TR" dirty="0" smtClean="0">
                <a:latin typeface="+mj-lt"/>
              </a:rPr>
              <a:t>Kendine güveni tam </a:t>
            </a:r>
            <a:endParaRPr lang="tr-TR" dirty="0">
              <a:latin typeface="+mj-lt"/>
            </a:endParaRPr>
          </a:p>
        </p:txBody>
      </p:sp>
      <p:pic>
        <p:nvPicPr>
          <p:cNvPr id="16386" name="Picture 2" descr="C:\Users\betul\Desktop\png-clipart-children-and-teacher-graphic-art-cartoon-teacher-graphic-design-icon-teachers-and-students-child-calend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001516" cy="331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/>
              <a:t>Alanımızda yer alan derslerden bazıları; 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latin typeface="+mj-lt"/>
              </a:rPr>
              <a:t>Reklam Kampanyaları</a:t>
            </a:r>
          </a:p>
          <a:p>
            <a:r>
              <a:rPr lang="tr-TR" sz="2400" dirty="0" smtClean="0">
                <a:latin typeface="+mj-lt"/>
              </a:rPr>
              <a:t>Yaratıcı Reklam Faaliyetleri</a:t>
            </a:r>
          </a:p>
          <a:p>
            <a:r>
              <a:rPr lang="tr-TR" sz="2400" dirty="0" smtClean="0">
                <a:latin typeface="+mj-lt"/>
              </a:rPr>
              <a:t>Kişiler Arası İletişim </a:t>
            </a:r>
          </a:p>
          <a:p>
            <a:r>
              <a:rPr lang="tr-TR" sz="2400" dirty="0" smtClean="0">
                <a:latin typeface="+mj-lt"/>
              </a:rPr>
              <a:t>Mesleki Bilgisayar</a:t>
            </a:r>
          </a:p>
          <a:p>
            <a:r>
              <a:rPr lang="tr-TR" sz="2400" dirty="0" smtClean="0">
                <a:latin typeface="+mj-lt"/>
              </a:rPr>
              <a:t>Halkla İlişkiler ve Organizasyon </a:t>
            </a:r>
          </a:p>
          <a:p>
            <a:r>
              <a:rPr lang="tr-TR" sz="2400" dirty="0" smtClean="0">
                <a:latin typeface="+mj-lt"/>
              </a:rPr>
              <a:t>Müşteri İlişkileri</a:t>
            </a:r>
          </a:p>
          <a:p>
            <a:r>
              <a:rPr lang="tr-TR" sz="2400" dirty="0" smtClean="0">
                <a:latin typeface="+mj-lt"/>
              </a:rPr>
              <a:t>Medya Takibi</a:t>
            </a:r>
          </a:p>
          <a:p>
            <a:r>
              <a:rPr lang="tr-TR" sz="2400" dirty="0" smtClean="0">
                <a:latin typeface="+mj-lt"/>
              </a:rPr>
              <a:t>Kurum içi Halkla İlişkiler </a:t>
            </a:r>
          </a:p>
        </p:txBody>
      </p:sp>
      <p:pic>
        <p:nvPicPr>
          <p:cNvPr id="17410" name="Picture 2" descr="C:\Users\betul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035176" cy="30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Üniversite okumak isterseniz ek puanla tercih edebileceğiniz bölümler; 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Ön lisans bölümleri: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-Basın ve Yayın Teknolojileri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-Basın ve Yayıncılık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-Çağrı Merkezi Hizmetleri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-Fotoğrafçılık ve Kameramanlık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-Görsel İletişim 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-Marka İletişimi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-Medya ve İletişim 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-Radyo ve Televizyon Programcılığı 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-Radyo ve Televizyon Teknolojisi</a:t>
            </a:r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-Reklamcılık </a:t>
            </a:r>
          </a:p>
        </p:txBody>
      </p:sp>
    </p:spTree>
    <p:extLst>
      <p:ext uri="{BB962C8B-B14F-4D97-AF65-F5344CB8AC3E}">
        <p14:creationId xmlns:p14="http://schemas.microsoft.com/office/powerpoint/2010/main" val="40741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j-lt"/>
              </a:rPr>
              <a:t>Lisans Bölümleri: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sz="2400" dirty="0" smtClean="0">
              <a:latin typeface="+mj-lt"/>
            </a:endParaRPr>
          </a:p>
          <a:p>
            <a:pPr marL="114300" indent="0">
              <a:buNone/>
            </a:pPr>
            <a:endParaRPr lang="tr-TR" sz="2400" dirty="0">
              <a:latin typeface="+mj-lt"/>
            </a:endParaRPr>
          </a:p>
          <a:p>
            <a:pPr marL="114300" indent="0">
              <a:buNone/>
            </a:pPr>
            <a:r>
              <a:rPr lang="tr-TR" sz="2400" dirty="0">
                <a:latin typeface="+mj-lt"/>
              </a:rPr>
              <a:t>-Halkla İlişkiler ve Reklamcılık </a:t>
            </a:r>
          </a:p>
          <a:p>
            <a:pPr marL="114300" indent="0">
              <a:buNone/>
            </a:pPr>
            <a:r>
              <a:rPr lang="tr-TR" sz="2400" dirty="0" smtClean="0">
                <a:latin typeface="+mj-lt"/>
              </a:rPr>
              <a:t>-Basım Teknolojileri</a:t>
            </a:r>
          </a:p>
          <a:p>
            <a:pPr marL="114300" indent="0">
              <a:buNone/>
            </a:pPr>
            <a:r>
              <a:rPr lang="tr-TR" sz="2400" dirty="0" smtClean="0">
                <a:latin typeface="+mj-lt"/>
              </a:rPr>
              <a:t>-Seyahat İşletmeciliği ve Turizm Rehberliği</a:t>
            </a:r>
          </a:p>
          <a:p>
            <a:pPr marL="114300" indent="0">
              <a:buNone/>
            </a:pPr>
            <a:r>
              <a:rPr lang="tr-TR" sz="2400" dirty="0" smtClean="0">
                <a:latin typeface="+mj-lt"/>
              </a:rPr>
              <a:t>-Turizm İşletmeciliği</a:t>
            </a:r>
          </a:p>
          <a:p>
            <a:pPr marL="114300" indent="0">
              <a:buNone/>
            </a:pPr>
            <a:r>
              <a:rPr lang="tr-TR" sz="2400" dirty="0" smtClean="0">
                <a:latin typeface="+mj-lt"/>
              </a:rPr>
              <a:t>-Rekreasyon </a:t>
            </a:r>
            <a:r>
              <a:rPr lang="tr-TR" sz="2400" dirty="0">
                <a:latin typeface="+mj-lt"/>
              </a:rPr>
              <a:t>Yönetimi</a:t>
            </a:r>
          </a:p>
          <a:p>
            <a:pPr marL="114300" indent="0">
              <a:buNone/>
            </a:pPr>
            <a:endParaRPr lang="tr-TR" sz="2400" dirty="0">
              <a:latin typeface="+mj-lt"/>
            </a:endParaRPr>
          </a:p>
        </p:txBody>
      </p:sp>
      <p:pic>
        <p:nvPicPr>
          <p:cNvPr id="18435" name="Picture 3" descr="C:\Users\betul\Desktop\unnamed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2218556" cy="16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Halkla İlişkiler Nedir?</a:t>
            </a:r>
            <a:endParaRPr lang="tr-TR" dirty="0"/>
          </a:p>
        </p:txBody>
      </p:sp>
      <p:pic>
        <p:nvPicPr>
          <p:cNvPr id="3074" name="Picture 2" descr="C:\Users\betul\Desktop\Halkla-İlişkiler-Uzmanı-İş-tanımı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59405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114300" indent="0">
              <a:buNone/>
            </a:pPr>
            <a:r>
              <a:rPr lang="tr-TR" sz="2000" smtClean="0">
                <a:latin typeface="+mj-lt"/>
              </a:rPr>
              <a:t>İletişim </a:t>
            </a:r>
            <a:r>
              <a:rPr lang="tr-TR" sz="2000" dirty="0" smtClean="0">
                <a:latin typeface="+mj-lt"/>
              </a:rPr>
              <a:t>Bilgilerimiz:</a:t>
            </a:r>
            <a:endParaRPr lang="tr-TR" sz="2000" dirty="0" smtClean="0">
              <a:latin typeface="+mj-lt"/>
            </a:endParaRPr>
          </a:p>
          <a:p>
            <a:pPr marL="114300" indent="0">
              <a:buNone/>
            </a:pPr>
            <a:endParaRPr lang="tr-TR" sz="2000" dirty="0">
              <a:latin typeface="+mj-lt"/>
            </a:endParaRPr>
          </a:p>
          <a:p>
            <a:pPr marL="114300" indent="0">
              <a:buNone/>
            </a:pPr>
            <a:r>
              <a:rPr lang="tr-TR" sz="2000" dirty="0" smtClean="0">
                <a:latin typeface="+mj-lt"/>
              </a:rPr>
              <a:t>Mail</a:t>
            </a:r>
            <a:r>
              <a:rPr lang="tr-TR" dirty="0" smtClean="0"/>
              <a:t>: </a:t>
            </a:r>
            <a:r>
              <a:rPr lang="tr-TR" dirty="0" smtClean="0">
                <a:hlinkClick r:id="rId2"/>
              </a:rPr>
              <a:t>betulavcu@gmail.com</a:t>
            </a:r>
            <a:r>
              <a:rPr lang="tr-TR" dirty="0" smtClean="0"/>
              <a:t> </a:t>
            </a:r>
          </a:p>
          <a:p>
            <a:pPr marL="114300" indent="0">
              <a:buNone/>
            </a:pPr>
            <a:r>
              <a:rPr lang="tr-TR" dirty="0"/>
              <a:t> </a:t>
            </a:r>
            <a:r>
              <a:rPr lang="tr-TR" dirty="0" smtClean="0"/>
              <a:t>         </a:t>
            </a:r>
            <a:r>
              <a:rPr lang="tr-TR" dirty="0" smtClean="0">
                <a:hlinkClick r:id="rId3"/>
              </a:rPr>
              <a:t>nihal.beykal@gmail.com</a:t>
            </a:r>
            <a:endParaRPr lang="tr-TR" dirty="0" smtClean="0"/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SABIRLA DİNLEDİĞİNİZ İÇİN </a:t>
            </a:r>
            <a:r>
              <a:rPr lang="tr-TR" dirty="0" smtClean="0">
                <a:latin typeface="+mj-lt"/>
              </a:rPr>
              <a:t>TEŞEKKÜRLER. </a:t>
            </a:r>
            <a:endParaRPr lang="tr-TR" dirty="0" smtClean="0">
              <a:latin typeface="+mj-lt"/>
            </a:endParaRPr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19458" name="Picture 2" descr="C:\Users\betul\Desktop\GZ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43" y="1772816"/>
            <a:ext cx="21162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</a:rPr>
              <a:t>Bir kuruluşu, belirtilmiş hedef kitleleri etkilemek için hazırlanmış, planlı, inandırıcı haberleşme çabasıdır. </a:t>
            </a:r>
          </a:p>
          <a:p>
            <a:endParaRPr lang="tr-TR" sz="2800" dirty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Bir kuruluşu çalışanlarına, müşterilerine ve bağıntılı olduğu kişilere sevdirme saydırma sanatıdır.</a:t>
            </a:r>
          </a:p>
          <a:p>
            <a:endParaRPr lang="tr-TR" sz="2800" dirty="0">
              <a:latin typeface="+mj-lt"/>
            </a:endParaRPr>
          </a:p>
          <a:p>
            <a:r>
              <a:rPr lang="tr-TR" sz="2800" dirty="0" smtClean="0">
                <a:latin typeface="+mj-lt"/>
              </a:rPr>
              <a:t>Bir kuruluşta dış çevrelerle ilişki kurulması ve bu ilişkilerin yönetimidir. </a:t>
            </a:r>
            <a:endParaRPr lang="tr-T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27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 smtClean="0"/>
          </a:p>
          <a:p>
            <a:pPr marL="114300" indent="0">
              <a:buNone/>
            </a:pPr>
            <a:r>
              <a:rPr lang="tr-TR" dirty="0" smtClean="0">
                <a:latin typeface="+mj-lt"/>
              </a:rPr>
              <a:t>Halkla İlişkiler; bir kuruluş ile bu kuruluşun hedef kitleleri arasında iletişimi, anlamayı, kabulü ve iş birliğini sağlayıp sürdürmeye yardımcı bir yönetimdir. </a:t>
            </a:r>
            <a:endParaRPr lang="tr-TR" dirty="0">
              <a:latin typeface="+mj-lt"/>
            </a:endParaRPr>
          </a:p>
        </p:txBody>
      </p:sp>
      <p:pic>
        <p:nvPicPr>
          <p:cNvPr id="4098" name="Picture 2" descr="C:\Users\betul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2512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r-TR" dirty="0" smtClean="0">
                <a:latin typeface="+mj-lt"/>
              </a:rPr>
              <a:t>Halkla İlişkiler, kurumların «Nasıl daha fazla ürün satarım?» sorusundan çok; «Marka ve kalite tercih etme kavramını nasıl oluştururum?»  sorusuna cevap verir.</a:t>
            </a:r>
          </a:p>
          <a:p>
            <a:pPr marL="114300" indent="0">
              <a:buNone/>
            </a:pPr>
            <a:endParaRPr lang="tr-TR" dirty="0"/>
          </a:p>
          <a:p>
            <a:pPr marL="114300" indent="0">
              <a:buNone/>
            </a:pPr>
            <a:endParaRPr lang="tr-TR" dirty="0"/>
          </a:p>
        </p:txBody>
      </p:sp>
      <p:pic>
        <p:nvPicPr>
          <p:cNvPr id="5122" name="Picture 2" descr="C:\Users\betul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392488" cy="24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betul\Desktop\59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13568"/>
            <a:ext cx="2447630" cy="24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7" name="Picture 3" descr="C:\Users\betul\Desktop\temeldegerk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4850"/>
            <a:ext cx="489800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tr-TR" sz="2000" dirty="0" smtClean="0">
                <a:solidFill>
                  <a:srgbClr val="FF0000"/>
                </a:solidFill>
                <a:latin typeface="+mj-lt"/>
              </a:rPr>
              <a:t>Hedefi;</a:t>
            </a:r>
          </a:p>
          <a:p>
            <a:pPr marL="114300" indent="0">
              <a:buNone/>
            </a:pPr>
            <a:endParaRPr lang="tr-TR" sz="2000" dirty="0">
              <a:latin typeface="+mj-lt"/>
            </a:endParaRPr>
          </a:p>
          <a:p>
            <a:pPr marL="114300" indent="0">
              <a:buNone/>
            </a:pPr>
            <a:r>
              <a:rPr lang="tr-TR" sz="2000" dirty="0" smtClean="0">
                <a:latin typeface="+mj-lt"/>
              </a:rPr>
              <a:t>Bilgileri doğru zamanda,</a:t>
            </a:r>
          </a:p>
          <a:p>
            <a:pPr marL="114300" indent="0">
              <a:buNone/>
            </a:pPr>
            <a:r>
              <a:rPr lang="tr-TR" sz="2000" dirty="0" smtClean="0">
                <a:latin typeface="+mj-lt"/>
              </a:rPr>
              <a:t>Doğru yerde,</a:t>
            </a:r>
          </a:p>
          <a:p>
            <a:pPr marL="114300" indent="0">
              <a:buNone/>
            </a:pPr>
            <a:r>
              <a:rPr lang="tr-TR" sz="2000" dirty="0" smtClean="0">
                <a:latin typeface="+mj-lt"/>
              </a:rPr>
              <a:t>Doğru mesaj ile</a:t>
            </a:r>
          </a:p>
          <a:p>
            <a:pPr marL="114300" indent="0">
              <a:buNone/>
            </a:pPr>
            <a:r>
              <a:rPr lang="tr-TR" sz="2000" dirty="0" smtClean="0">
                <a:latin typeface="+mj-lt"/>
              </a:rPr>
              <a:t>Tüketiciye ulaştırmak… </a:t>
            </a:r>
            <a:endParaRPr lang="tr-TR" sz="2000" dirty="0">
              <a:latin typeface="+mj-lt"/>
            </a:endParaRPr>
          </a:p>
        </p:txBody>
      </p:sp>
      <p:pic>
        <p:nvPicPr>
          <p:cNvPr id="7170" name="Picture 2" descr="C:\Users\betul\Desktop\56af83aebc2cb5c21810078a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4169208" cy="234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Yöntemleri Kullanır?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sz="3200" dirty="0" smtClean="0">
                <a:latin typeface="+mj-lt"/>
              </a:rPr>
              <a:t>Organizasyon </a:t>
            </a:r>
          </a:p>
          <a:p>
            <a:pPr marL="114300" indent="0">
              <a:buNone/>
            </a:pPr>
            <a:endParaRPr lang="tr-TR" sz="3200" dirty="0">
              <a:latin typeface="+mj-lt"/>
            </a:endParaRPr>
          </a:p>
          <a:p>
            <a:pPr marL="114300" indent="0">
              <a:buNone/>
            </a:pPr>
            <a:endParaRPr lang="tr-TR" sz="3200" dirty="0">
              <a:latin typeface="+mj-lt"/>
            </a:endParaRPr>
          </a:p>
        </p:txBody>
      </p:sp>
      <p:pic>
        <p:nvPicPr>
          <p:cNvPr id="8194" name="Picture 2" descr="C:\Users\betul\Desktop\indir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3300958" cy="3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sz="3200" dirty="0" smtClean="0">
                <a:latin typeface="+mj-lt"/>
              </a:rPr>
              <a:t>Basın Bülteni</a:t>
            </a:r>
          </a:p>
          <a:p>
            <a:r>
              <a:rPr lang="tr-TR" sz="3200" dirty="0" smtClean="0">
                <a:latin typeface="+mj-lt"/>
              </a:rPr>
              <a:t>Röportajlar</a:t>
            </a:r>
          </a:p>
          <a:p>
            <a:r>
              <a:rPr lang="tr-TR" sz="3200" dirty="0" smtClean="0">
                <a:latin typeface="+mj-lt"/>
              </a:rPr>
              <a:t>Fotoğraflar </a:t>
            </a:r>
            <a:endParaRPr lang="tr-TR" sz="3200" dirty="0">
              <a:latin typeface="+mj-lt"/>
            </a:endParaRPr>
          </a:p>
        </p:txBody>
      </p:sp>
      <p:pic>
        <p:nvPicPr>
          <p:cNvPr id="9218" name="Picture 2" descr="C:\Users\betul\Desktop\vector-graphics-color-television-clip-art-retro-television-network-t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</TotalTime>
  <Words>375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Halkla İlişkiler ve Organizasyon Hizmetleri</vt:lpstr>
      <vt:lpstr>       Halkla İlişkiler Nedir?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Hangi Yöntemleri Kullanır?</vt:lpstr>
      <vt:lpstr>PowerPoint Presentation</vt:lpstr>
      <vt:lpstr>PowerPoint Presentation</vt:lpstr>
      <vt:lpstr>Bölümümüzde Yer Alan Dallar </vt:lpstr>
      <vt:lpstr>Çalışma Alanları ve İş Olanakları</vt:lpstr>
      <vt:lpstr>PowerPoint Presentation</vt:lpstr>
      <vt:lpstr>PowerPoint Presentation</vt:lpstr>
      <vt:lpstr>PowerPoint Presentation</vt:lpstr>
      <vt:lpstr>Bu alanı tercih etmek isteyen öğrencilerimizin         özellikleri;</vt:lpstr>
      <vt:lpstr>Alanımızda yer alan derslerden bazıları; </vt:lpstr>
      <vt:lpstr>Üniversite okumak isterseniz ek puanla tercih edebileceğiniz bölümler;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Betül Avcu</dc:creator>
  <cp:lastModifiedBy>Betül Avcu</cp:lastModifiedBy>
  <cp:revision>29</cp:revision>
  <dcterms:created xsi:type="dcterms:W3CDTF">2020-06-15T08:39:40Z</dcterms:created>
  <dcterms:modified xsi:type="dcterms:W3CDTF">2020-06-15T15:48:03Z</dcterms:modified>
</cp:coreProperties>
</file>