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sldIdLst>
    <p:sldId id="256" r:id="rId2"/>
    <p:sldId id="321" r:id="rId3"/>
    <p:sldId id="261" r:id="rId4"/>
    <p:sldId id="293" r:id="rId5"/>
    <p:sldId id="294" r:id="rId6"/>
    <p:sldId id="295" r:id="rId7"/>
    <p:sldId id="296" r:id="rId8"/>
    <p:sldId id="298" r:id="rId9"/>
    <p:sldId id="301" r:id="rId10"/>
    <p:sldId id="302" r:id="rId11"/>
    <p:sldId id="303" r:id="rId12"/>
    <p:sldId id="304" r:id="rId13"/>
    <p:sldId id="332" r:id="rId14"/>
    <p:sldId id="323" r:id="rId15"/>
    <p:sldId id="324" r:id="rId16"/>
    <p:sldId id="257" r:id="rId17"/>
    <p:sldId id="286" r:id="rId1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AD9"/>
    <a:srgbClr val="0B3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42" autoAdjust="0"/>
    <p:restoredTop sz="94638" autoAdjust="0"/>
  </p:normalViewPr>
  <p:slideViewPr>
    <p:cSldViewPr>
      <p:cViewPr>
        <p:scale>
          <a:sx n="75" d="100"/>
          <a:sy n="75" d="100"/>
        </p:scale>
        <p:origin x="-1002" y="72"/>
      </p:cViewPr>
      <p:guideLst>
        <p:guide orient="horz" pos="2160"/>
        <p:guide pos="2880"/>
      </p:guideLst>
    </p:cSldViewPr>
  </p:slideViewPr>
  <p:outlineViewPr>
    <p:cViewPr>
      <p:scale>
        <a:sx n="33" d="100"/>
        <a:sy n="33" d="100"/>
      </p:scale>
      <p:origin x="42" y="215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Yuvarlatılmış Çapraz Köşeli Dikdörtg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Başlık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Alt Başlık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Veri Yer Tutucusu 9"/>
          <p:cNvSpPr>
            <a:spLocks noGrp="1"/>
          </p:cNvSpPr>
          <p:nvPr>
            <p:ph type="dt" sz="half" idx="10"/>
          </p:nvPr>
        </p:nvSpPr>
        <p:spPr>
          <a:xfrm>
            <a:off x="5562600" y="6509004"/>
            <a:ext cx="3002280" cy="274320"/>
          </a:xfrm>
        </p:spPr>
        <p:txBody>
          <a:bodyPr vert="horz" rtlCol="0"/>
          <a:lstStyle>
            <a:extLst/>
          </a:lstStyle>
          <a:p>
            <a:pPr>
              <a:defRPr/>
            </a:pPr>
            <a:fld id="{7DF9A2A9-F5CF-41D3-A09F-9D0999ACE443}" type="datetimeFigureOut">
              <a:rPr lang="tr-TR" smtClean="0"/>
              <a:pPr>
                <a:defRPr/>
              </a:pPr>
              <a:t>15.06.2020</a:t>
            </a:fld>
            <a:endParaRPr lang="tr-TR"/>
          </a:p>
        </p:txBody>
      </p:sp>
      <p:sp>
        <p:nvSpPr>
          <p:cNvPr id="11" name="Slayt Numarası Yer Tutucus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DB6D2D0E-2CE5-415C-9A47-619FC01553CA}" type="slidenum">
              <a:rPr lang="tr-TR" smtClean="0"/>
              <a:pPr>
                <a:defRPr/>
              </a:pPr>
              <a:t>‹#›</a:t>
            </a:fld>
            <a:endParaRPr lang="tr-TR"/>
          </a:p>
        </p:txBody>
      </p:sp>
      <p:sp>
        <p:nvSpPr>
          <p:cNvPr id="12" name="Altbilgi Yer Tutucusu 11"/>
          <p:cNvSpPr>
            <a:spLocks noGrp="1"/>
          </p:cNvSpPr>
          <p:nvPr>
            <p:ph type="ftr" sz="quarter" idx="12"/>
          </p:nvPr>
        </p:nvSpPr>
        <p:spPr>
          <a:xfrm>
            <a:off x="1600200" y="6509004"/>
            <a:ext cx="3907464" cy="274320"/>
          </a:xfrm>
        </p:spPr>
        <p:txBody>
          <a:bodyPr vert="horz" rtlCol="0"/>
          <a:lstStyle>
            <a:extLst/>
          </a:lstStyle>
          <a:p>
            <a:pPr>
              <a:defRPr/>
            </a:pP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C85993B4-6D54-44B7-83BE-B1DB37A7DCC6}" type="datetimeFigureOut">
              <a:rPr lang="tr-TR" smtClean="0"/>
              <a:pPr>
                <a:defRPr/>
              </a:pPr>
              <a:t>15.06.2020</a:t>
            </a:fld>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F359ABF6-02C1-46A5-8547-2B406355B85F}"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CF06F504-F093-41DE-981F-E9935039D1E1}" type="datetimeFigureOut">
              <a:rPr lang="tr-TR" smtClean="0"/>
              <a:pPr>
                <a:defRPr/>
              </a:pPr>
              <a:t>15.06.2020</a:t>
            </a:fld>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7EA3AE89-3595-4B00-B31B-B948EA91D9B6}"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Dikdörtgen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C6B3C8FB-C893-4D7B-8E17-75901FEB94C7}" type="datetimeFigureOut">
              <a:rPr lang="tr-TR" smtClean="0"/>
              <a:pPr>
                <a:defRPr/>
              </a:pPr>
              <a:t>15.06.2020</a:t>
            </a:fld>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1EE9372D-D9E4-42C1-B0C1-B5FD0745D8BF}"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Dikdörtgen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a:xfrm>
            <a:off x="5562600" y="6513670"/>
            <a:ext cx="3002280" cy="274320"/>
          </a:xfrm>
        </p:spPr>
        <p:txBody>
          <a:bodyPr vert="horz" rtlCol="0"/>
          <a:lstStyle>
            <a:extLst/>
          </a:lstStyle>
          <a:p>
            <a:pPr>
              <a:defRPr/>
            </a:pPr>
            <a:fld id="{35D37991-591E-409B-85A4-DADD87EB3F9F}" type="datetimeFigureOut">
              <a:rPr lang="tr-TR" smtClean="0"/>
              <a:pPr>
                <a:defRPr/>
              </a:pPr>
              <a:t>15.06.2020</a:t>
            </a:fld>
            <a:endParaRPr lang="tr-TR"/>
          </a:p>
        </p:txBody>
      </p:sp>
      <p:sp>
        <p:nvSpPr>
          <p:cNvPr id="9" name="Slayt Numarası Yer Tutucus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9CDFD52-E03D-4A0B-AA4C-3693508914D3}" type="slidenum">
              <a:rPr lang="tr-TR" smtClean="0"/>
              <a:pPr>
                <a:defRPr/>
              </a:pPr>
              <a:t>‹#›</a:t>
            </a:fld>
            <a:endParaRPr lang="tr-TR"/>
          </a:p>
        </p:txBody>
      </p:sp>
      <p:sp>
        <p:nvSpPr>
          <p:cNvPr id="10" name="Altbilgi Yer Tutucusu 9"/>
          <p:cNvSpPr>
            <a:spLocks noGrp="1"/>
          </p:cNvSpPr>
          <p:nvPr>
            <p:ph type="ftr" sz="quarter" idx="12"/>
          </p:nvPr>
        </p:nvSpPr>
        <p:spPr>
          <a:xfrm>
            <a:off x="1600200" y="6513670"/>
            <a:ext cx="3907464" cy="274320"/>
          </a:xfrm>
        </p:spPr>
        <p:txBody>
          <a:bodyPr vert="horz" rtlCol="0"/>
          <a:lstStyle>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fld id="{0F796B86-7143-4D78-9F15-47529549BA2C}" type="datetimeFigureOut">
              <a:rPr lang="tr-TR" smtClean="0"/>
              <a:pPr>
                <a:defRPr/>
              </a:pPr>
              <a:t>15.06.2020</a:t>
            </a:fld>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a:xfrm>
            <a:off x="8641080" y="6514568"/>
            <a:ext cx="464288" cy="274320"/>
          </a:xfrm>
        </p:spPr>
        <p:txBody>
          <a:bodyPr/>
          <a:lstStyle>
            <a:extLst/>
          </a:lstStyle>
          <a:p>
            <a:pPr>
              <a:defRPr/>
            </a:pPr>
            <a:fld id="{1C850949-06A9-49A3-A851-B88216AF0126}" type="slidenum">
              <a:rPr lang="tr-TR" smtClean="0"/>
              <a:pPr>
                <a:defRPr/>
              </a:pPr>
              <a:t>‹#›</a:t>
            </a:fld>
            <a:endParaRPr lang="tr-TR"/>
          </a:p>
        </p:txBody>
      </p:sp>
      <p:sp>
        <p:nvSpPr>
          <p:cNvPr id="10" name="Dikdörtgen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Dikdörtgen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Dikdörtgen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Başlık 1"/>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a:defRPr/>
            </a:pPr>
            <a:fld id="{F90CC8E9-C656-43AF-B606-33EB1A5F8A5B}" type="datetimeFigureOut">
              <a:rPr lang="tr-TR" smtClean="0"/>
              <a:pPr>
                <a:defRPr/>
              </a:pPr>
              <a:t>15.06.2020</a:t>
            </a:fld>
            <a:endParaRPr lang="tr-TR"/>
          </a:p>
        </p:txBody>
      </p:sp>
      <p:sp>
        <p:nvSpPr>
          <p:cNvPr id="8" name="Altbilgi Yer Tutucusu 7"/>
          <p:cNvSpPr>
            <a:spLocks noGrp="1"/>
          </p:cNvSpPr>
          <p:nvPr>
            <p:ph type="ftr" sz="quarter" idx="11"/>
          </p:nvPr>
        </p:nvSpPr>
        <p:spPr/>
        <p:txBody>
          <a:bodyPr/>
          <a:lstStyle>
            <a:extLst/>
          </a:lstStyle>
          <a:p>
            <a:pPr>
              <a:defRPr/>
            </a:pPr>
            <a:endParaRPr lang="tr-TR"/>
          </a:p>
        </p:txBody>
      </p:sp>
      <p:sp>
        <p:nvSpPr>
          <p:cNvPr id="9" name="Slayt Numarası Yer Tutucusu 8"/>
          <p:cNvSpPr>
            <a:spLocks noGrp="1"/>
          </p:cNvSpPr>
          <p:nvPr>
            <p:ph type="sldNum" sz="quarter" idx="12"/>
          </p:nvPr>
        </p:nvSpPr>
        <p:spPr>
          <a:xfrm>
            <a:off x="8641080" y="6514568"/>
            <a:ext cx="464288" cy="274320"/>
          </a:xfrm>
        </p:spPr>
        <p:txBody>
          <a:bodyPr/>
          <a:lstStyle>
            <a:extLst/>
          </a:lstStyle>
          <a:p>
            <a:pPr>
              <a:defRPr/>
            </a:pPr>
            <a:fld id="{054F9F93-7928-4928-9AAC-7D48627302DA}"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pPr>
              <a:defRPr/>
            </a:pPr>
            <a:fld id="{440B135F-D6D5-4DB5-AB26-112AF25EAB1E}" type="datetimeFigureOut">
              <a:rPr lang="tr-TR" smtClean="0"/>
              <a:pPr>
                <a:defRPr/>
              </a:pPr>
              <a:t>15.06.2020</a:t>
            </a:fld>
            <a:endParaRPr lang="tr-TR"/>
          </a:p>
        </p:txBody>
      </p:sp>
      <p:sp>
        <p:nvSpPr>
          <p:cNvPr id="4" name="Altbilgi Yer Tutucusu 3"/>
          <p:cNvSpPr>
            <a:spLocks noGrp="1"/>
          </p:cNvSpPr>
          <p:nvPr>
            <p:ph type="ftr" sz="quarter" idx="11"/>
          </p:nvPr>
        </p:nvSpPr>
        <p:spPr/>
        <p:txBody>
          <a:bodyPr/>
          <a:lstStyle>
            <a:extLst/>
          </a:lstStyle>
          <a:p>
            <a:pPr>
              <a:defRPr/>
            </a:pPr>
            <a:endParaRPr lang="tr-TR"/>
          </a:p>
        </p:txBody>
      </p:sp>
      <p:sp>
        <p:nvSpPr>
          <p:cNvPr id="5" name="Slayt Numarası Yer Tutucusu 4"/>
          <p:cNvSpPr>
            <a:spLocks noGrp="1"/>
          </p:cNvSpPr>
          <p:nvPr>
            <p:ph type="sldNum" sz="quarter" idx="12"/>
          </p:nvPr>
        </p:nvSpPr>
        <p:spPr/>
        <p:txBody>
          <a:bodyPr/>
          <a:lstStyle>
            <a:extLst/>
          </a:lstStyle>
          <a:p>
            <a:pPr>
              <a:defRPr/>
            </a:pPr>
            <a:fld id="{1A13DA28-2C8B-4EB6-ABD7-45B7DE65167E}" type="slidenum">
              <a:rPr lang="tr-TR" smtClean="0"/>
              <a:pPr>
                <a:defRPr/>
              </a:pPr>
              <a:t>‹#›</a:t>
            </a:fld>
            <a:endParaRPr lang="tr-TR"/>
          </a:p>
        </p:txBody>
      </p:sp>
      <p:sp>
        <p:nvSpPr>
          <p:cNvPr id="7" name="Dikdörtgen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pPr>
              <a:defRPr/>
            </a:pPr>
            <a:fld id="{B56537C2-39FC-4063-8442-12DDE375A1D0}" type="datetimeFigureOut">
              <a:rPr lang="tr-TR" smtClean="0"/>
              <a:pPr>
                <a:defRPr/>
              </a:pPr>
              <a:t>15.06.2020</a:t>
            </a:fld>
            <a:endParaRPr lang="tr-TR"/>
          </a:p>
        </p:txBody>
      </p:sp>
      <p:sp>
        <p:nvSpPr>
          <p:cNvPr id="3" name="Altbilgi Yer Tutucusu 2"/>
          <p:cNvSpPr>
            <a:spLocks noGrp="1"/>
          </p:cNvSpPr>
          <p:nvPr>
            <p:ph type="ftr" sz="quarter" idx="11"/>
          </p:nvPr>
        </p:nvSpPr>
        <p:spPr/>
        <p:txBody>
          <a:bodyPr/>
          <a:lstStyle>
            <a:extLst/>
          </a:lstStyle>
          <a:p>
            <a:pPr>
              <a:defRPr/>
            </a:pPr>
            <a:endParaRPr lang="tr-TR"/>
          </a:p>
        </p:txBody>
      </p:sp>
      <p:sp>
        <p:nvSpPr>
          <p:cNvPr id="4" name="Slayt Numarası Yer Tutucusu 3"/>
          <p:cNvSpPr>
            <a:spLocks noGrp="1"/>
          </p:cNvSpPr>
          <p:nvPr>
            <p:ph type="sldNum" sz="quarter" idx="12"/>
          </p:nvPr>
        </p:nvSpPr>
        <p:spPr/>
        <p:txBody>
          <a:bodyPr/>
          <a:lstStyle>
            <a:extLst/>
          </a:lstStyle>
          <a:p>
            <a:pPr>
              <a:defRPr/>
            </a:pPr>
            <a:fld id="{76578DF9-99E6-48F4-A5A7-FF2478A3E1F3}"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Dikdörtgen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Veri Yer Tutucusu 8"/>
          <p:cNvSpPr>
            <a:spLocks noGrp="1"/>
          </p:cNvSpPr>
          <p:nvPr>
            <p:ph type="dt" sz="half" idx="10"/>
          </p:nvPr>
        </p:nvSpPr>
        <p:spPr>
          <a:xfrm>
            <a:off x="5562600" y="6513670"/>
            <a:ext cx="3002280" cy="274320"/>
          </a:xfrm>
        </p:spPr>
        <p:txBody>
          <a:bodyPr vert="horz" rtlCol="0"/>
          <a:lstStyle>
            <a:extLst/>
          </a:lstStyle>
          <a:p>
            <a:pPr>
              <a:defRPr/>
            </a:pPr>
            <a:fld id="{938688FB-359F-4195-B8A5-32BF4AAE11DC}" type="datetimeFigureOut">
              <a:rPr lang="tr-TR" smtClean="0"/>
              <a:pPr>
                <a:defRPr/>
              </a:pPr>
              <a:t>15.06.2020</a:t>
            </a:fld>
            <a:endParaRPr lang="tr-TR"/>
          </a:p>
        </p:txBody>
      </p:sp>
      <p:sp>
        <p:nvSpPr>
          <p:cNvPr id="10" name="Slayt Numarası Yer Tutucus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00004043-1883-4DEE-BE05-8F07A3A54D25}" type="slidenum">
              <a:rPr lang="tr-TR" smtClean="0"/>
              <a:pPr>
                <a:defRPr/>
              </a:pPr>
              <a:t>‹#›</a:t>
            </a:fld>
            <a:endParaRPr lang="tr-TR"/>
          </a:p>
        </p:txBody>
      </p:sp>
      <p:sp>
        <p:nvSpPr>
          <p:cNvPr id="11" name="Altbilgi Yer Tutucusu 10"/>
          <p:cNvSpPr>
            <a:spLocks noGrp="1"/>
          </p:cNvSpPr>
          <p:nvPr>
            <p:ph type="ftr" sz="quarter" idx="12"/>
          </p:nvPr>
        </p:nvSpPr>
        <p:spPr>
          <a:xfrm>
            <a:off x="1600200" y="6513670"/>
            <a:ext cx="3907464" cy="274320"/>
          </a:xfrm>
        </p:spPr>
        <p:txBody>
          <a:bodyPr vert="horz" rtlCol="0"/>
          <a:lstStyle>
            <a:extLst/>
          </a:lstStyle>
          <a:p>
            <a:pPr>
              <a:defRPr/>
            </a:pP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Resim Yer Tutucus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Veri Yer Tutucusu 7"/>
          <p:cNvSpPr>
            <a:spLocks noGrp="1"/>
          </p:cNvSpPr>
          <p:nvPr>
            <p:ph type="dt" sz="half" idx="10"/>
          </p:nvPr>
        </p:nvSpPr>
        <p:spPr>
          <a:xfrm>
            <a:off x="5562600" y="6509004"/>
            <a:ext cx="3002280" cy="274320"/>
          </a:xfrm>
        </p:spPr>
        <p:txBody>
          <a:bodyPr vert="horz" rtlCol="0"/>
          <a:lstStyle>
            <a:extLst/>
          </a:lstStyle>
          <a:p>
            <a:pPr>
              <a:defRPr/>
            </a:pPr>
            <a:fld id="{1643AD30-CB73-4ED2-9ACF-E4DC63157DBF}" type="datetimeFigureOut">
              <a:rPr lang="tr-TR" smtClean="0"/>
              <a:pPr>
                <a:defRPr/>
              </a:pPr>
              <a:t>15.06.2020</a:t>
            </a:fld>
            <a:endParaRPr lang="tr-TR"/>
          </a:p>
        </p:txBody>
      </p:sp>
      <p:sp>
        <p:nvSpPr>
          <p:cNvPr id="9" name="Slayt Numarası Yer Tutucus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E2764D6-E233-4B0C-9B90-336E35985740}" type="slidenum">
              <a:rPr lang="tr-TR" smtClean="0"/>
              <a:pPr>
                <a:defRPr/>
              </a:pPr>
              <a:t>‹#›</a:t>
            </a:fld>
            <a:endParaRPr lang="tr-TR"/>
          </a:p>
        </p:txBody>
      </p:sp>
      <p:sp>
        <p:nvSpPr>
          <p:cNvPr id="10" name="Altbilgi Yer Tutucusu 9"/>
          <p:cNvSpPr>
            <a:spLocks noGrp="1"/>
          </p:cNvSpPr>
          <p:nvPr>
            <p:ph type="ftr" sz="quarter" idx="12"/>
          </p:nvPr>
        </p:nvSpPr>
        <p:spPr>
          <a:xfrm>
            <a:off x="1600200" y="6509004"/>
            <a:ext cx="3907464" cy="274320"/>
          </a:xfrm>
        </p:spPr>
        <p:txBody>
          <a:bodyPr vert="horz" rtlCol="0"/>
          <a:lstStyle>
            <a:extLst/>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Yuvarlatılmış Çapraz Köşeli Dikdörtg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Altbilgi Yer Tutucusu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tr-TR"/>
          </a:p>
        </p:txBody>
      </p:sp>
      <p:sp>
        <p:nvSpPr>
          <p:cNvPr id="14" name="Veri Yer Tutucusu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C8C85B0B-361F-4338-B2CE-9FE4115B5CDD}" type="datetimeFigureOut">
              <a:rPr lang="tr-TR" smtClean="0"/>
              <a:pPr>
                <a:defRPr/>
              </a:pPr>
              <a:t>15.06.2020</a:t>
            </a:fld>
            <a:endParaRPr lang="tr-TR"/>
          </a:p>
        </p:txBody>
      </p:sp>
      <p:sp>
        <p:nvSpPr>
          <p:cNvPr id="23" name="Slayt Numarası Yer Tutucus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8FE0548-548F-40C5-8279-36CFCE7C7713}" type="slidenum">
              <a:rPr lang="tr-TR" smtClean="0"/>
              <a:pPr>
                <a:defRPr/>
              </a:pPr>
              <a:t>‹#›</a:t>
            </a:fld>
            <a:endParaRPr lang="tr-TR"/>
          </a:p>
        </p:txBody>
      </p:sp>
      <p:sp>
        <p:nvSpPr>
          <p:cNvPr id="22" name="Başlık Yer Tutucus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pPr algn="ctr" eaLnBrk="1" fontAlgn="auto" hangingPunct="1">
              <a:spcAft>
                <a:spcPts val="0"/>
              </a:spcAft>
              <a:defRPr/>
            </a:pPr>
            <a:r>
              <a:rPr lang="tr-TR" sz="4400" b="1" dirty="0" smtClean="0">
                <a:solidFill>
                  <a:schemeClr val="bg1"/>
                </a:solidFill>
                <a:latin typeface="Arial" pitchFamily="34" charset="0"/>
                <a:cs typeface="Arial" pitchFamily="34" charset="0"/>
              </a:rPr>
              <a:t>SARIYER MEHMET ŞAM MESLEKİ VE TEKNİK ANADOLU LİSESİ</a:t>
            </a:r>
            <a:endParaRPr lang="tr-TR" sz="4400" b="1" dirty="0">
              <a:solidFill>
                <a:schemeClr val="bg1"/>
              </a:solidFill>
              <a:latin typeface="Arial" pitchFamily="34" charset="0"/>
              <a:cs typeface="Arial" pitchFamily="34" charset="0"/>
            </a:endParaRPr>
          </a:p>
        </p:txBody>
      </p:sp>
      <p:sp>
        <p:nvSpPr>
          <p:cNvPr id="9219" name="2 Alt Başlık"/>
          <p:cNvSpPr>
            <a:spLocks noGrp="1"/>
          </p:cNvSpPr>
          <p:nvPr>
            <p:ph type="subTitle" idx="1"/>
          </p:nvPr>
        </p:nvSpPr>
        <p:spPr>
          <a:xfrm>
            <a:off x="395288" y="3611563"/>
            <a:ext cx="8353425" cy="1833562"/>
          </a:xfrm>
        </p:spPr>
        <p:txBody>
          <a:bodyPr>
            <a:normAutofit/>
          </a:bodyPr>
          <a:lstStyle/>
          <a:p>
            <a:pPr marR="0" algn="ctr" eaLnBrk="1" hangingPunct="1"/>
            <a:r>
              <a:rPr lang="tr-TR" sz="4400" b="1" dirty="0" smtClean="0">
                <a:solidFill>
                  <a:schemeClr val="bg1"/>
                </a:solidFill>
                <a:latin typeface="Arial" pitchFamily="34" charset="0"/>
                <a:cs typeface="Arial" pitchFamily="34" charset="0"/>
              </a:rPr>
              <a:t>Bilişim Teknolojileri Alanı Tanıtım Sunusu</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250825" y="1557338"/>
            <a:ext cx="8569325" cy="4248150"/>
          </a:xfrm>
        </p:spPr>
        <p:txBody>
          <a:bodyPr/>
          <a:lstStyle/>
          <a:p>
            <a:pPr eaLnBrk="1" hangingPunct="1">
              <a:lnSpc>
                <a:spcPct val="90000"/>
              </a:lnSpc>
              <a:buFont typeface="Wingdings" pitchFamily="2" charset="2"/>
              <a:buNone/>
            </a:pPr>
            <a:r>
              <a:rPr lang="tr-TR" altLang="ko-KR" sz="2800" b="1" dirty="0" smtClean="0">
                <a:solidFill>
                  <a:schemeClr val="bg1"/>
                </a:solidFill>
                <a:latin typeface="Arial" pitchFamily="34" charset="0"/>
                <a:cs typeface="Arial" pitchFamily="34" charset="0"/>
              </a:rPr>
              <a:t>Görevleri</a:t>
            </a:r>
            <a:endParaRPr lang="tr-TR" altLang="ko-KR" sz="2800" dirty="0" smtClean="0">
              <a:solidFill>
                <a:schemeClr val="bg1"/>
              </a:solidFill>
              <a:latin typeface="Arial" pitchFamily="34" charset="0"/>
              <a:cs typeface="Arial" pitchFamily="34" charset="0"/>
            </a:endParaRP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İş organizasyonu yapmak.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Analiz yapmak.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İhtiyaçları değerlendirmek  </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Algoritma yapmak.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 Tabanına ait tabloları tasarlamak </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 Tabanına ait tabloları program üzerinde oluşturmak.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 Tabanına ait ara yüz ortamını geliştirmek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Tamamlanan projenin testini gerçekleştirmek</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Meslekî gelişime ilişkin faaliyetleri yürütmek.</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pPr>
              <a:defRPr/>
            </a:pPr>
            <a:r>
              <a:rPr lang="tr-TR" sz="4100" dirty="0">
                <a:solidFill>
                  <a:schemeClr val="bg1"/>
                </a:solidFill>
                <a:effectLst>
                  <a:outerShdw blurRad="38100" dist="38100" dir="2700000" algn="tl">
                    <a:srgbClr val="000000"/>
                  </a:outerShdw>
                </a:effectLst>
                <a:latin typeface="Times New Roman" pitchFamily="18" charset="0"/>
              </a:rPr>
              <a:t>Veri Tabanı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5" name="Picture 5" descr="22088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628775"/>
            <a:ext cx="29876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50825" y="1557338"/>
            <a:ext cx="8569325" cy="4248150"/>
          </a:xfrm>
        </p:spPr>
        <p:txBody>
          <a:bodyPr>
            <a:normAutofit lnSpcReduction="10000"/>
          </a:bodyPr>
          <a:lstStyle/>
          <a:p>
            <a:pPr eaLnBrk="1" hangingPunct="1">
              <a:buFont typeface="Wingdings" pitchFamily="2" charset="2"/>
              <a:buNone/>
            </a:pPr>
            <a:r>
              <a:rPr lang="tr-TR" altLang="ko-KR" sz="2800" b="1" dirty="0" smtClean="0">
                <a:solidFill>
                  <a:schemeClr val="bg1"/>
                </a:solidFill>
                <a:latin typeface="Arial" pitchFamily="34" charset="0"/>
                <a:cs typeface="Arial" pitchFamily="34" charset="0"/>
              </a:rPr>
              <a:t>Meslek Elamanlarında Aranan Özellikler</a:t>
            </a:r>
            <a:endParaRPr lang="tr-TR" altLang="ko-KR" sz="2800" dirty="0" smtClean="0">
              <a:solidFill>
                <a:schemeClr val="bg1"/>
              </a:solidFill>
              <a:latin typeface="Arial" pitchFamily="34" charset="0"/>
              <a:cs typeface="Arial" pitchFamily="34" charset="0"/>
            </a:endParaRP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Tasarım ve görsel yeterliliğine sahip,</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Yabancı dil bilen </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Ekip içinde çalışabilen</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Sistemli düşünebilen,  </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Matematikle ilgili konularda başarılı, </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Kendini yenileyebilen, Araştırmacı,</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İyi derecede tanımlama yeteneğine sahip,</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Sabırlı ve dikkatli,</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dirty="0" smtClean="0">
                <a:solidFill>
                  <a:schemeClr val="bg1"/>
                </a:solidFill>
                <a:latin typeface="Arial" pitchFamily="34" charset="0"/>
                <a:cs typeface="Arial" pitchFamily="34" charset="0"/>
              </a:rPr>
              <a:t>Verilerin saklanması için yapılması gereken işlemleri bilgisayar diline aktarabilen kimseler olmaları gerekir.</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pPr>
              <a:defRPr/>
            </a:pPr>
            <a:r>
              <a:rPr lang="tr-TR" sz="4100" dirty="0">
                <a:solidFill>
                  <a:schemeClr val="bg1"/>
                </a:solidFill>
                <a:effectLst>
                  <a:outerShdw blurRad="38100" dist="38100" dir="2700000" algn="tl">
                    <a:srgbClr val="000000"/>
                  </a:outerShdw>
                </a:effectLst>
                <a:latin typeface="Times New Roman" pitchFamily="18" charset="0"/>
              </a:rPr>
              <a:t>Veri Tabanı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6" name="Picture 6" descr="2096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76475"/>
            <a:ext cx="23034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50825" y="1557338"/>
            <a:ext cx="8569325" cy="2016125"/>
          </a:xfrm>
        </p:spPr>
        <p:txBody>
          <a:bodyPr/>
          <a:lstStyle/>
          <a:p>
            <a:pPr eaLnBrk="1" hangingPunct="1">
              <a:buFont typeface="Wingdings" pitchFamily="2" charset="2"/>
              <a:buNone/>
            </a:pPr>
            <a:r>
              <a:rPr lang="tr-TR" altLang="ko-KR" sz="2800" b="1" smtClean="0">
                <a:solidFill>
                  <a:schemeClr val="bg1"/>
                </a:solidFill>
                <a:latin typeface="Arial" pitchFamily="34" charset="0"/>
                <a:cs typeface="Arial" pitchFamily="34" charset="0"/>
              </a:rPr>
              <a:t>Çalışma Ortamı ve Koşulları</a:t>
            </a:r>
          </a:p>
          <a:p>
            <a:pPr marL="365125" lvl="3" indent="-255588" eaLnBrk="1" hangingPunct="1">
              <a:lnSpc>
                <a:spcPct val="90000"/>
              </a:lnSpc>
              <a:spcBef>
                <a:spcPts val="400"/>
              </a:spcBef>
              <a:buClr>
                <a:schemeClr val="accent1"/>
              </a:buClr>
              <a:buSzPct val="68000"/>
              <a:buFont typeface="Wingdings" pitchFamily="2" charset="2"/>
              <a:buChar char="Ø"/>
            </a:pPr>
            <a:r>
              <a:rPr lang="tr-TR" altLang="ko-KR" sz="2400" smtClean="0">
                <a:solidFill>
                  <a:schemeClr val="bg1"/>
                </a:solidFill>
                <a:latin typeface="Arial" pitchFamily="34" charset="0"/>
                <a:cs typeface="Arial" pitchFamily="34" charset="0"/>
              </a:rPr>
              <a:t>Veri Tabanı programcısı,  büro ortamında çalışır ve genellikle programlama ve görsel unsurlarla   uğraşır.  Çalışırken diğer meslektaşlarıyla ve iş sahipleriyle etkileşim hâlindedir. İş oturarak yürütülür, ortam genellikle sessizdir.</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pPr>
              <a:defRPr/>
            </a:pPr>
            <a:r>
              <a:rPr lang="tr-TR" sz="4100" dirty="0">
                <a:solidFill>
                  <a:schemeClr val="bg1"/>
                </a:solidFill>
                <a:effectLst>
                  <a:outerShdw blurRad="38100" dist="38100" dir="2700000" algn="tl">
                    <a:srgbClr val="000000"/>
                  </a:outerShdw>
                </a:effectLst>
                <a:latin typeface="Times New Roman" pitchFamily="18" charset="0"/>
              </a:rPr>
              <a:t>Veri Tabanı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5" name="Picture 5" descr="200045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3860800"/>
            <a:ext cx="230028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Autofit/>
          </a:bodyPr>
          <a:lstStyle/>
          <a:p>
            <a:pPr algn="l" fontAlgn="base">
              <a:spcAft>
                <a:spcPct val="0"/>
              </a:spcAft>
              <a:defRPr/>
            </a:pPr>
            <a:r>
              <a:rPr lang="tr-TR" sz="4000" dirty="0">
                <a:solidFill>
                  <a:schemeClr val="bg1"/>
                </a:solidFill>
                <a:effectLst>
                  <a:outerShdw blurRad="38100" dist="38100" dir="2700000" algn="tl">
                    <a:srgbClr val="000000"/>
                  </a:outerShdw>
                </a:effectLst>
                <a:latin typeface="Times New Roman" pitchFamily="18" charset="0"/>
                <a:ea typeface="+mn-ea"/>
                <a:cs typeface="+mn-cs"/>
              </a:rPr>
              <a:t>Belgelendirme ve İşyeri Açma Belgesi</a:t>
            </a:r>
          </a:p>
        </p:txBody>
      </p:sp>
      <p:sp>
        <p:nvSpPr>
          <p:cNvPr id="2" name="İçerik Yer Tutucusu 1"/>
          <p:cNvSpPr>
            <a:spLocks noGrp="1"/>
          </p:cNvSpPr>
          <p:nvPr>
            <p:ph idx="1"/>
          </p:nvPr>
        </p:nvSpPr>
        <p:spPr/>
        <p:txBody>
          <a:bodyPr>
            <a:normAutofit fontScale="92500" lnSpcReduction="20000"/>
          </a:bodyPr>
          <a:lstStyle/>
          <a:p>
            <a:pPr marL="448056" indent="-384048">
              <a:lnSpc>
                <a:spcPct val="90000"/>
              </a:lnSpc>
              <a:buNone/>
              <a:defRPr/>
            </a:pPr>
            <a:r>
              <a:rPr lang="tr-TR" sz="2800" dirty="0">
                <a:solidFill>
                  <a:schemeClr val="bg1"/>
                </a:solidFill>
                <a:latin typeface="Arial" charset="0"/>
                <a:cs typeface="Arial" charset="0"/>
              </a:rPr>
              <a:t>1. Mezun olan öğrenciye alanda/dalda diploma verilir. </a:t>
            </a:r>
          </a:p>
          <a:p>
            <a:pPr marL="448056" indent="-384048">
              <a:lnSpc>
                <a:spcPct val="90000"/>
              </a:lnSpc>
              <a:buNone/>
              <a:defRPr/>
            </a:pPr>
            <a:endParaRPr lang="tr-TR" sz="2800" dirty="0">
              <a:solidFill>
                <a:schemeClr val="bg1"/>
              </a:solidFill>
              <a:latin typeface="Arial" charset="0"/>
              <a:cs typeface="Arial" charset="0"/>
            </a:endParaRPr>
          </a:p>
          <a:p>
            <a:pPr marL="448056" indent="-384048">
              <a:lnSpc>
                <a:spcPct val="90000"/>
              </a:lnSpc>
              <a:buNone/>
              <a:defRPr/>
            </a:pPr>
            <a:r>
              <a:rPr lang="tr-TR" sz="2800" dirty="0">
                <a:solidFill>
                  <a:schemeClr val="bg1"/>
                </a:solidFill>
                <a:latin typeface="Arial" charset="0"/>
                <a:cs typeface="Arial" charset="0"/>
              </a:rPr>
              <a:t>2. Öğrencinin seçtiği dal ile ilgili aldığı tüm dersler ve modüller diploma ekinde belirtilir. </a:t>
            </a:r>
          </a:p>
          <a:p>
            <a:pPr marL="448056" indent="-384048">
              <a:lnSpc>
                <a:spcPct val="90000"/>
              </a:lnSpc>
              <a:buNone/>
              <a:defRPr/>
            </a:pPr>
            <a:endParaRPr lang="tr-TR" sz="2800" dirty="0">
              <a:solidFill>
                <a:schemeClr val="bg1"/>
              </a:solidFill>
              <a:latin typeface="Arial" charset="0"/>
              <a:cs typeface="Arial" charset="0"/>
            </a:endParaRPr>
          </a:p>
          <a:p>
            <a:pPr marL="448056" indent="-384048">
              <a:lnSpc>
                <a:spcPct val="90000"/>
              </a:lnSpc>
              <a:buNone/>
              <a:defRPr/>
            </a:pPr>
            <a:r>
              <a:rPr lang="tr-TR" sz="2800" dirty="0">
                <a:solidFill>
                  <a:schemeClr val="bg1"/>
                </a:solidFill>
                <a:latin typeface="Arial" charset="0"/>
                <a:cs typeface="Arial" charset="0"/>
              </a:rPr>
              <a:t>3. Öğrenciye, programdan ayrıldığında veya mezun olduğunda, kazandığı yeterlikleri gösteren ve bir yaygın mesleki ve teknik eğitim programı ile aynı yeterlikleri kazanan kişilere eş değer belge verilir. </a:t>
            </a:r>
          </a:p>
          <a:p>
            <a:pPr marL="448056" indent="-384048">
              <a:lnSpc>
                <a:spcPct val="90000"/>
              </a:lnSpc>
              <a:buNone/>
              <a:defRPr/>
            </a:pPr>
            <a:endParaRPr lang="tr-TR" sz="2800" dirty="0">
              <a:solidFill>
                <a:schemeClr val="bg1"/>
              </a:solidFill>
              <a:latin typeface="Arial" charset="0"/>
              <a:cs typeface="Arial" charset="0"/>
            </a:endParaRPr>
          </a:p>
          <a:p>
            <a:pPr marL="448056" indent="-384048">
              <a:lnSpc>
                <a:spcPct val="90000"/>
              </a:lnSpc>
              <a:buNone/>
              <a:defRPr/>
            </a:pPr>
            <a:r>
              <a:rPr lang="tr-TR" sz="2800" dirty="0">
                <a:solidFill>
                  <a:schemeClr val="bg1"/>
                </a:solidFill>
                <a:latin typeface="Arial" charset="0"/>
                <a:cs typeface="Arial" charset="0"/>
              </a:rPr>
              <a:t>4. Öğrencinin kazandığı mesleki yeterlikler sertifikaya yönelik </a:t>
            </a:r>
            <a:r>
              <a:rPr lang="tr-TR" sz="2800" dirty="0" smtClean="0">
                <a:solidFill>
                  <a:schemeClr val="bg1"/>
                </a:solidFill>
                <a:latin typeface="Arial" charset="0"/>
                <a:cs typeface="Arial" charset="0"/>
              </a:rPr>
              <a:t>belgelendirmelerde </a:t>
            </a:r>
            <a:r>
              <a:rPr lang="tr-TR" sz="2800" dirty="0">
                <a:solidFill>
                  <a:schemeClr val="bg1"/>
                </a:solidFill>
                <a:latin typeface="Arial" charset="0"/>
                <a:cs typeface="Arial" charset="0"/>
              </a:rPr>
              <a:t>değerlendirilir. </a:t>
            </a:r>
            <a:endParaRPr lang="tr-TR" sz="2800" dirty="0" smtClean="0">
              <a:solidFill>
                <a:schemeClr val="bg1"/>
              </a:solidFill>
              <a:latin typeface="Arial" charset="0"/>
              <a:cs typeface="Arial" charset="0"/>
            </a:endParaRPr>
          </a:p>
          <a:p>
            <a:pPr>
              <a:buClr>
                <a:schemeClr val="tx1"/>
              </a:buClr>
              <a:buNone/>
            </a:pPr>
            <a:r>
              <a:rPr lang="tr-TR" sz="2800" dirty="0" smtClean="0">
                <a:solidFill>
                  <a:schemeClr val="bg1"/>
                </a:solidFill>
                <a:latin typeface="Arial" pitchFamily="34" charset="0"/>
                <a:cs typeface="Arial" pitchFamily="34" charset="0"/>
              </a:rPr>
              <a:t>5. </a:t>
            </a:r>
            <a:r>
              <a:rPr lang="tr-TR" sz="2800" dirty="0">
                <a:solidFill>
                  <a:schemeClr val="bg1"/>
                </a:solidFill>
                <a:latin typeface="Arial" charset="0"/>
                <a:cs typeface="Arial" charset="0"/>
              </a:rPr>
              <a:t>Tüm meslek lisesi mezunlarına, 3308 sayılı </a:t>
            </a:r>
            <a:endParaRPr lang="tr-TR" sz="2800" dirty="0" smtClean="0">
              <a:solidFill>
                <a:schemeClr val="bg1"/>
              </a:solidFill>
              <a:latin typeface="Arial" charset="0"/>
              <a:cs typeface="Arial" charset="0"/>
            </a:endParaRPr>
          </a:p>
          <a:p>
            <a:pPr>
              <a:buClr>
                <a:schemeClr val="tx1"/>
              </a:buClr>
              <a:buNone/>
            </a:pPr>
            <a:r>
              <a:rPr lang="tr-TR" sz="2800" dirty="0">
                <a:solidFill>
                  <a:schemeClr val="bg1"/>
                </a:solidFill>
                <a:latin typeface="Arial" charset="0"/>
                <a:cs typeface="Arial" charset="0"/>
              </a:rPr>
              <a:t> </a:t>
            </a:r>
            <a:r>
              <a:rPr lang="tr-TR" sz="2800" dirty="0" smtClean="0">
                <a:solidFill>
                  <a:schemeClr val="bg1"/>
                </a:solidFill>
                <a:latin typeface="Arial" charset="0"/>
                <a:cs typeface="Arial" charset="0"/>
              </a:rPr>
              <a:t>    kanuna   göre</a:t>
            </a:r>
            <a:r>
              <a:rPr lang="tr-TR" sz="2800" dirty="0">
                <a:solidFill>
                  <a:schemeClr val="bg1"/>
                </a:solidFill>
                <a:latin typeface="Arial" charset="0"/>
                <a:cs typeface="Arial" charset="0"/>
              </a:rPr>
              <a:t>, doğrudan </a:t>
            </a:r>
            <a:r>
              <a:rPr lang="tr-TR" sz="2800" dirty="0" smtClean="0">
                <a:solidFill>
                  <a:schemeClr val="bg1"/>
                </a:solidFill>
                <a:latin typeface="Arial" charset="0"/>
                <a:cs typeface="Arial" charset="0"/>
              </a:rPr>
              <a:t>işyeri açma belgesi </a:t>
            </a:r>
            <a:r>
              <a:rPr lang="tr-TR" sz="2800" dirty="0">
                <a:solidFill>
                  <a:schemeClr val="bg1"/>
                </a:solidFill>
                <a:latin typeface="Arial" charset="0"/>
                <a:cs typeface="Arial" charset="0"/>
              </a:rPr>
              <a:t>verilir</a:t>
            </a:r>
            <a:r>
              <a:rPr lang="tr-TR" sz="2800" dirty="0" smtClean="0">
                <a:solidFill>
                  <a:schemeClr val="bg1"/>
                </a:solidFill>
                <a:latin typeface="Arial" charset="0"/>
                <a:cs typeface="Arial" charset="0"/>
              </a:rPr>
              <a:t>.</a:t>
            </a:r>
            <a:endParaRPr lang="tr-TR" sz="2800" dirty="0">
              <a:solidFill>
                <a:schemeClr val="bg1"/>
              </a:solidFill>
              <a:latin typeface="Arial" charset="0"/>
              <a:cs typeface="Arial" charset="0"/>
            </a:endParaRPr>
          </a:p>
        </p:txBody>
      </p:sp>
    </p:spTree>
    <p:extLst>
      <p:ext uri="{BB962C8B-B14F-4D97-AF65-F5344CB8AC3E}">
        <p14:creationId xmlns:p14="http://schemas.microsoft.com/office/powerpoint/2010/main" val="2558132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defRPr/>
            </a:pPr>
            <a:r>
              <a:rPr lang="tr-TR" sz="4000" dirty="0">
                <a:solidFill>
                  <a:schemeClr val="bg1"/>
                </a:solidFill>
                <a:effectLst>
                  <a:outerShdw blurRad="38100" dist="38100" dir="2700000" algn="tl">
                    <a:srgbClr val="000000"/>
                  </a:outerShdw>
                </a:effectLst>
                <a:latin typeface="Times New Roman" pitchFamily="18" charset="0"/>
                <a:ea typeface="+mn-ea"/>
                <a:cs typeface="+mn-cs"/>
              </a:rPr>
              <a:t>Eğitim İmkanları</a:t>
            </a:r>
          </a:p>
        </p:txBody>
      </p:sp>
      <p:sp>
        <p:nvSpPr>
          <p:cNvPr id="225283" name="Rectangle 3"/>
          <p:cNvSpPr>
            <a:spLocks noGrp="1" noChangeArrowheads="1"/>
          </p:cNvSpPr>
          <p:nvPr>
            <p:ph idx="1"/>
          </p:nvPr>
        </p:nvSpPr>
        <p:spPr>
          <a:xfrm>
            <a:off x="323850" y="1443038"/>
            <a:ext cx="8748713" cy="5084762"/>
          </a:xfrm>
        </p:spPr>
        <p:txBody>
          <a:bodyPr/>
          <a:lstStyle/>
          <a:p>
            <a:pPr eaLnBrk="1" hangingPunct="1">
              <a:buClr>
                <a:schemeClr val="tx1"/>
              </a:buClr>
              <a:buFont typeface="Wingdings 3" pitchFamily="18" charset="2"/>
              <a:buNone/>
            </a:pPr>
            <a:r>
              <a:rPr lang="tr-TR" sz="2400" b="1" dirty="0" smtClean="0">
                <a:solidFill>
                  <a:schemeClr val="bg1"/>
                </a:solidFill>
                <a:latin typeface="Arial" pitchFamily="34" charset="0"/>
                <a:cs typeface="Arial" pitchFamily="34" charset="0"/>
              </a:rPr>
              <a:t>2 </a:t>
            </a:r>
            <a:r>
              <a:rPr lang="tr-TR" sz="2400" b="1" dirty="0" smtClean="0">
                <a:solidFill>
                  <a:schemeClr val="bg1"/>
                </a:solidFill>
                <a:latin typeface="Arial" pitchFamily="34" charset="0"/>
                <a:cs typeface="Arial" pitchFamily="34" charset="0"/>
              </a:rPr>
              <a:t>YILLIK </a:t>
            </a:r>
            <a:r>
              <a:rPr lang="tr-TR" sz="2400" b="1" dirty="0" smtClean="0">
                <a:solidFill>
                  <a:schemeClr val="bg1"/>
                </a:solidFill>
                <a:latin typeface="Arial" pitchFamily="34" charset="0"/>
                <a:cs typeface="Arial" pitchFamily="34" charset="0"/>
              </a:rPr>
              <a:t>ÖN </a:t>
            </a:r>
            <a:r>
              <a:rPr lang="tr-TR" sz="2400" b="1" dirty="0" smtClean="0">
                <a:solidFill>
                  <a:schemeClr val="bg1"/>
                </a:solidFill>
                <a:latin typeface="Arial" pitchFamily="34" charset="0"/>
                <a:cs typeface="Arial" pitchFamily="34" charset="0"/>
              </a:rPr>
              <a:t>LİSANS PROGRAMLARI</a:t>
            </a:r>
          </a:p>
          <a:p>
            <a:r>
              <a:rPr lang="tr-TR" sz="2400" dirty="0" smtClean="0">
                <a:solidFill>
                  <a:schemeClr val="bg1"/>
                </a:solidFill>
                <a:latin typeface="Arial" pitchFamily="34" charset="0"/>
                <a:cs typeface="Arial" pitchFamily="34" charset="0"/>
              </a:rPr>
              <a:t>Basın ve Yayın Teknolojileri</a:t>
            </a:r>
          </a:p>
          <a:p>
            <a:r>
              <a:rPr lang="tr-TR" sz="2400" dirty="0" smtClean="0">
                <a:solidFill>
                  <a:schemeClr val="bg1"/>
                </a:solidFill>
                <a:latin typeface="Arial" pitchFamily="34" charset="0"/>
                <a:cs typeface="Arial" pitchFamily="34" charset="0"/>
              </a:rPr>
              <a:t>Bilgi Güvenliği Teknolojisi</a:t>
            </a:r>
          </a:p>
          <a:p>
            <a:r>
              <a:rPr lang="tr-TR" sz="2400" dirty="0" smtClean="0">
                <a:solidFill>
                  <a:schemeClr val="bg1"/>
                </a:solidFill>
                <a:latin typeface="Arial" pitchFamily="34" charset="0"/>
                <a:cs typeface="Arial" pitchFamily="34" charset="0"/>
              </a:rPr>
              <a:t>Bilgi Yönetimi</a:t>
            </a:r>
          </a:p>
          <a:p>
            <a:r>
              <a:rPr lang="tr-TR" sz="2400" dirty="0" smtClean="0">
                <a:solidFill>
                  <a:schemeClr val="bg1"/>
                </a:solidFill>
                <a:latin typeface="Arial" pitchFamily="34" charset="0"/>
                <a:cs typeface="Arial" pitchFamily="34" charset="0"/>
              </a:rPr>
              <a:t>Bilgisayar Operatörlüğü</a:t>
            </a:r>
          </a:p>
          <a:p>
            <a:r>
              <a:rPr lang="tr-TR" sz="2400" dirty="0" smtClean="0">
                <a:solidFill>
                  <a:schemeClr val="bg1"/>
                </a:solidFill>
                <a:latin typeface="Arial" pitchFamily="34" charset="0"/>
                <a:cs typeface="Arial" pitchFamily="34" charset="0"/>
              </a:rPr>
              <a:t>Bilgisayar Programcılığı</a:t>
            </a:r>
          </a:p>
          <a:p>
            <a:r>
              <a:rPr lang="tr-TR" sz="2400" dirty="0" smtClean="0">
                <a:solidFill>
                  <a:schemeClr val="bg1"/>
                </a:solidFill>
                <a:latin typeface="Arial" pitchFamily="34" charset="0"/>
                <a:cs typeface="Arial" pitchFamily="34" charset="0"/>
              </a:rPr>
              <a:t>Bilgisayar Teknolojisi</a:t>
            </a:r>
          </a:p>
          <a:p>
            <a:r>
              <a:rPr lang="tr-TR" sz="2400" dirty="0" smtClean="0">
                <a:solidFill>
                  <a:schemeClr val="bg1"/>
                </a:solidFill>
                <a:latin typeface="Arial" pitchFamily="34" charset="0"/>
                <a:cs typeface="Arial" pitchFamily="34" charset="0"/>
              </a:rPr>
              <a:t>Coğrafi Bilgi Sistemleri</a:t>
            </a:r>
          </a:p>
          <a:p>
            <a:r>
              <a:rPr lang="tr-TR" sz="2400" dirty="0" smtClean="0">
                <a:solidFill>
                  <a:schemeClr val="bg1"/>
                </a:solidFill>
                <a:latin typeface="Arial" pitchFamily="34" charset="0"/>
                <a:cs typeface="Arial" pitchFamily="34" charset="0"/>
              </a:rPr>
              <a:t>İnternet ve Ağ Teknolojileri</a:t>
            </a:r>
          </a:p>
          <a:p>
            <a:r>
              <a:rPr lang="tr-TR" sz="2400" dirty="0" smtClean="0">
                <a:solidFill>
                  <a:schemeClr val="bg1"/>
                </a:solidFill>
                <a:latin typeface="Arial" pitchFamily="34" charset="0"/>
                <a:cs typeface="Arial" pitchFamily="34" charset="0"/>
              </a:rPr>
              <a:t>Pazarlama</a:t>
            </a:r>
            <a:endParaRPr lang="tr-TR" sz="2400" dirty="0" smtClean="0">
              <a:solidFill>
                <a:schemeClr val="bg1"/>
              </a:solidFill>
              <a:latin typeface="Arial" pitchFamily="34" charset="0"/>
              <a:ea typeface="Malgun Gothic"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5283">
                                            <p:txEl>
                                              <p:pRg st="1" end="1"/>
                                            </p:txEl>
                                          </p:spTgt>
                                        </p:tgtEl>
                                        <p:attrNameLst>
                                          <p:attrName>style.visibility</p:attrName>
                                        </p:attrNameLst>
                                      </p:cBhvr>
                                      <p:to>
                                        <p:strVal val="visible"/>
                                      </p:to>
                                    </p:set>
                                    <p:animEffect transition="in" filter="fade">
                                      <p:cBhvr>
                                        <p:cTn id="17" dur="800" decel="100000"/>
                                        <p:tgtEl>
                                          <p:spTgt spid="225283">
                                            <p:txEl>
                                              <p:pRg st="1" end="1"/>
                                            </p:txEl>
                                          </p:spTgt>
                                        </p:tgtEl>
                                      </p:cBhvr>
                                    </p:animEffect>
                                    <p:anim calcmode="lin" valueType="num">
                                      <p:cBhvr>
                                        <p:cTn id="18" dur="800" decel="100000" fill="hold"/>
                                        <p:tgtEl>
                                          <p:spTgt spid="22528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2528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2528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528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52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25283">
                                            <p:txEl>
                                              <p:pRg st="2" end="2"/>
                                            </p:txEl>
                                          </p:spTgt>
                                        </p:tgtEl>
                                        <p:attrNameLst>
                                          <p:attrName>style.visibility</p:attrName>
                                        </p:attrNameLst>
                                      </p:cBhvr>
                                      <p:to>
                                        <p:strVal val="visible"/>
                                      </p:to>
                                    </p:set>
                                    <p:animEffect transition="in" filter="fade">
                                      <p:cBhvr>
                                        <p:cTn id="27" dur="800" decel="100000"/>
                                        <p:tgtEl>
                                          <p:spTgt spid="225283">
                                            <p:txEl>
                                              <p:pRg st="2" end="2"/>
                                            </p:txEl>
                                          </p:spTgt>
                                        </p:tgtEl>
                                      </p:cBhvr>
                                    </p:animEffect>
                                    <p:anim calcmode="lin" valueType="num">
                                      <p:cBhvr>
                                        <p:cTn id="28" dur="800" decel="100000" fill="hold"/>
                                        <p:tgtEl>
                                          <p:spTgt spid="22528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2528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2528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2528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252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25283">
                                            <p:txEl>
                                              <p:pRg st="3" end="3"/>
                                            </p:txEl>
                                          </p:spTgt>
                                        </p:tgtEl>
                                        <p:attrNameLst>
                                          <p:attrName>style.visibility</p:attrName>
                                        </p:attrNameLst>
                                      </p:cBhvr>
                                      <p:to>
                                        <p:strVal val="visible"/>
                                      </p:to>
                                    </p:set>
                                    <p:animEffect transition="in" filter="fade">
                                      <p:cBhvr>
                                        <p:cTn id="37" dur="800" decel="100000"/>
                                        <p:tgtEl>
                                          <p:spTgt spid="225283">
                                            <p:txEl>
                                              <p:pRg st="3" end="3"/>
                                            </p:txEl>
                                          </p:spTgt>
                                        </p:tgtEl>
                                      </p:cBhvr>
                                    </p:animEffect>
                                    <p:anim calcmode="lin" valueType="num">
                                      <p:cBhvr>
                                        <p:cTn id="38" dur="800" decel="100000" fill="hold"/>
                                        <p:tgtEl>
                                          <p:spTgt spid="22528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2528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2528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2528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252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25283">
                                            <p:txEl>
                                              <p:pRg st="4" end="4"/>
                                            </p:txEl>
                                          </p:spTgt>
                                        </p:tgtEl>
                                        <p:attrNameLst>
                                          <p:attrName>style.visibility</p:attrName>
                                        </p:attrNameLst>
                                      </p:cBhvr>
                                      <p:to>
                                        <p:strVal val="visible"/>
                                      </p:to>
                                    </p:set>
                                    <p:animEffect transition="in" filter="fade">
                                      <p:cBhvr>
                                        <p:cTn id="47" dur="800" decel="100000"/>
                                        <p:tgtEl>
                                          <p:spTgt spid="225283">
                                            <p:txEl>
                                              <p:pRg st="4" end="4"/>
                                            </p:txEl>
                                          </p:spTgt>
                                        </p:tgtEl>
                                      </p:cBhvr>
                                    </p:animEffect>
                                    <p:anim calcmode="lin" valueType="num">
                                      <p:cBhvr>
                                        <p:cTn id="48" dur="800" decel="100000" fill="hold"/>
                                        <p:tgtEl>
                                          <p:spTgt spid="22528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2528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2528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2528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252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25283">
                                            <p:txEl>
                                              <p:pRg st="5" end="5"/>
                                            </p:txEl>
                                          </p:spTgt>
                                        </p:tgtEl>
                                        <p:attrNameLst>
                                          <p:attrName>style.visibility</p:attrName>
                                        </p:attrNameLst>
                                      </p:cBhvr>
                                      <p:to>
                                        <p:strVal val="visible"/>
                                      </p:to>
                                    </p:set>
                                    <p:animEffect transition="in" filter="fade">
                                      <p:cBhvr>
                                        <p:cTn id="57" dur="800" decel="100000"/>
                                        <p:tgtEl>
                                          <p:spTgt spid="225283">
                                            <p:txEl>
                                              <p:pRg st="5" end="5"/>
                                            </p:txEl>
                                          </p:spTgt>
                                        </p:tgtEl>
                                      </p:cBhvr>
                                    </p:animEffect>
                                    <p:anim calcmode="lin" valueType="num">
                                      <p:cBhvr>
                                        <p:cTn id="58" dur="800" decel="100000" fill="hold"/>
                                        <p:tgtEl>
                                          <p:spTgt spid="22528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2528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2528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2528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2528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25283">
                                            <p:txEl>
                                              <p:pRg st="6" end="6"/>
                                            </p:txEl>
                                          </p:spTgt>
                                        </p:tgtEl>
                                        <p:attrNameLst>
                                          <p:attrName>style.visibility</p:attrName>
                                        </p:attrNameLst>
                                      </p:cBhvr>
                                      <p:to>
                                        <p:strVal val="visible"/>
                                      </p:to>
                                    </p:set>
                                    <p:animEffect transition="in" filter="fade">
                                      <p:cBhvr>
                                        <p:cTn id="67" dur="800" decel="100000"/>
                                        <p:tgtEl>
                                          <p:spTgt spid="225283">
                                            <p:txEl>
                                              <p:pRg st="6" end="6"/>
                                            </p:txEl>
                                          </p:spTgt>
                                        </p:tgtEl>
                                      </p:cBhvr>
                                    </p:animEffect>
                                    <p:anim calcmode="lin" valueType="num">
                                      <p:cBhvr>
                                        <p:cTn id="68" dur="800" decel="100000" fill="hold"/>
                                        <p:tgtEl>
                                          <p:spTgt spid="22528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22528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22528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2528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2528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225283">
                                            <p:txEl>
                                              <p:pRg st="7" end="7"/>
                                            </p:txEl>
                                          </p:spTgt>
                                        </p:tgtEl>
                                        <p:attrNameLst>
                                          <p:attrName>style.visibility</p:attrName>
                                        </p:attrNameLst>
                                      </p:cBhvr>
                                      <p:to>
                                        <p:strVal val="visible"/>
                                      </p:to>
                                    </p:set>
                                    <p:animEffect transition="in" filter="fade">
                                      <p:cBhvr>
                                        <p:cTn id="77" dur="800" decel="100000"/>
                                        <p:tgtEl>
                                          <p:spTgt spid="225283">
                                            <p:txEl>
                                              <p:pRg st="7" end="7"/>
                                            </p:txEl>
                                          </p:spTgt>
                                        </p:tgtEl>
                                      </p:cBhvr>
                                    </p:animEffect>
                                    <p:anim calcmode="lin" valueType="num">
                                      <p:cBhvr>
                                        <p:cTn id="78" dur="800" decel="100000" fill="hold"/>
                                        <p:tgtEl>
                                          <p:spTgt spid="22528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22528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22528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2528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2528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225283">
                                            <p:txEl>
                                              <p:pRg st="8" end="8"/>
                                            </p:txEl>
                                          </p:spTgt>
                                        </p:tgtEl>
                                        <p:attrNameLst>
                                          <p:attrName>style.visibility</p:attrName>
                                        </p:attrNameLst>
                                      </p:cBhvr>
                                      <p:to>
                                        <p:strVal val="visible"/>
                                      </p:to>
                                    </p:set>
                                    <p:animEffect transition="in" filter="fade">
                                      <p:cBhvr>
                                        <p:cTn id="87" dur="800" decel="100000"/>
                                        <p:tgtEl>
                                          <p:spTgt spid="225283">
                                            <p:txEl>
                                              <p:pRg st="8" end="8"/>
                                            </p:txEl>
                                          </p:spTgt>
                                        </p:tgtEl>
                                      </p:cBhvr>
                                    </p:animEffect>
                                    <p:anim calcmode="lin" valueType="num">
                                      <p:cBhvr>
                                        <p:cTn id="88" dur="800" decel="100000" fill="hold"/>
                                        <p:tgtEl>
                                          <p:spTgt spid="225283">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225283">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225283">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25283">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2528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225283">
                                            <p:txEl>
                                              <p:pRg st="9" end="9"/>
                                            </p:txEl>
                                          </p:spTgt>
                                        </p:tgtEl>
                                        <p:attrNameLst>
                                          <p:attrName>style.visibility</p:attrName>
                                        </p:attrNameLst>
                                      </p:cBhvr>
                                      <p:to>
                                        <p:strVal val="visible"/>
                                      </p:to>
                                    </p:set>
                                    <p:animEffect transition="in" filter="fade">
                                      <p:cBhvr>
                                        <p:cTn id="97" dur="800" decel="100000"/>
                                        <p:tgtEl>
                                          <p:spTgt spid="225283">
                                            <p:txEl>
                                              <p:pRg st="9" end="9"/>
                                            </p:txEl>
                                          </p:spTgt>
                                        </p:tgtEl>
                                      </p:cBhvr>
                                    </p:animEffect>
                                    <p:anim calcmode="lin" valueType="num">
                                      <p:cBhvr>
                                        <p:cTn id="98" dur="800" decel="100000" fill="hold"/>
                                        <p:tgtEl>
                                          <p:spTgt spid="225283">
                                            <p:txEl>
                                              <p:pRg st="9" end="9"/>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225283">
                                            <p:txEl>
                                              <p:pRg st="9" end="9"/>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225283">
                                            <p:txEl>
                                              <p:pRg st="9" end="9"/>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25283">
                                            <p:txEl>
                                              <p:pRg st="9" end="9"/>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2528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defRPr/>
            </a:pPr>
            <a:r>
              <a:rPr lang="tr-TR" sz="4000" dirty="0">
                <a:solidFill>
                  <a:schemeClr val="bg1"/>
                </a:solidFill>
                <a:effectLst>
                  <a:outerShdw blurRad="38100" dist="38100" dir="2700000" algn="tl">
                    <a:srgbClr val="000000"/>
                  </a:outerShdw>
                </a:effectLst>
                <a:latin typeface="Times New Roman" pitchFamily="18" charset="0"/>
                <a:ea typeface="+mn-ea"/>
                <a:cs typeface="+mn-cs"/>
              </a:rPr>
              <a:t>Eğitim İmkanları</a:t>
            </a:r>
          </a:p>
        </p:txBody>
      </p:sp>
      <p:sp>
        <p:nvSpPr>
          <p:cNvPr id="225283" name="Rectangle 3"/>
          <p:cNvSpPr>
            <a:spLocks noGrp="1" noChangeArrowheads="1"/>
          </p:cNvSpPr>
          <p:nvPr>
            <p:ph idx="1"/>
          </p:nvPr>
        </p:nvSpPr>
        <p:spPr>
          <a:xfrm>
            <a:off x="323850" y="1443038"/>
            <a:ext cx="8748713" cy="5084762"/>
          </a:xfrm>
        </p:spPr>
        <p:txBody>
          <a:bodyPr/>
          <a:lstStyle/>
          <a:p>
            <a:pPr>
              <a:buFont typeface="Wingdings 3" pitchFamily="18" charset="2"/>
              <a:buNone/>
            </a:pPr>
            <a:r>
              <a:rPr lang="tr-TR" sz="2400" b="1" dirty="0" smtClean="0">
                <a:solidFill>
                  <a:schemeClr val="bg1"/>
                </a:solidFill>
                <a:latin typeface="Arial" pitchFamily="34" charset="0"/>
                <a:cs typeface="Arial" pitchFamily="34" charset="0"/>
              </a:rPr>
              <a:t>ALAN TERCİHİ SAYILAN 4 YILLIK LİSANS PROGRAMLARI</a:t>
            </a:r>
          </a:p>
          <a:p>
            <a:pPr>
              <a:buFont typeface="Wingdings 3" pitchFamily="18" charset="2"/>
              <a:buNone/>
            </a:pPr>
            <a:endParaRPr lang="tr-TR" sz="2400" b="1"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Bilgisayar Teknolojileri ve Bilişim Sistemleri </a:t>
            </a:r>
          </a:p>
          <a:p>
            <a:r>
              <a:rPr lang="tr-TR" sz="2400" dirty="0" smtClean="0">
                <a:solidFill>
                  <a:schemeClr val="bg1"/>
                </a:solidFill>
                <a:latin typeface="Arial" pitchFamily="34" charset="0"/>
                <a:cs typeface="Arial" pitchFamily="34" charset="0"/>
              </a:rPr>
              <a:t>Bilgisayar ve Öğretim Teknolojileri Öğretmenliği </a:t>
            </a:r>
          </a:p>
          <a:p>
            <a:r>
              <a:rPr lang="tr-TR" sz="2400" dirty="0" smtClean="0">
                <a:solidFill>
                  <a:schemeClr val="bg1"/>
                </a:solidFill>
                <a:latin typeface="Arial" pitchFamily="34" charset="0"/>
                <a:cs typeface="Arial" pitchFamily="34" charset="0"/>
              </a:rPr>
              <a:t>Bilişim Sistemleri ve </a:t>
            </a:r>
            <a:r>
              <a:rPr lang="tr-TR" sz="2400" dirty="0" smtClean="0">
                <a:solidFill>
                  <a:schemeClr val="bg1"/>
                </a:solidFill>
                <a:latin typeface="Arial" pitchFamily="34" charset="0"/>
                <a:cs typeface="Arial" pitchFamily="34" charset="0"/>
              </a:rPr>
              <a:t>Teknolojileri</a:t>
            </a:r>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Yönetim Bilişim Sistemleri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5283">
                                            <p:txEl>
                                              <p:pRg st="2" end="2"/>
                                            </p:txEl>
                                          </p:spTgt>
                                        </p:tgtEl>
                                        <p:attrNameLst>
                                          <p:attrName>style.visibility</p:attrName>
                                        </p:attrNameLst>
                                      </p:cBhvr>
                                      <p:to>
                                        <p:strVal val="visible"/>
                                      </p:to>
                                    </p:set>
                                    <p:animEffect transition="in" filter="fade">
                                      <p:cBhvr>
                                        <p:cTn id="17" dur="800" decel="100000"/>
                                        <p:tgtEl>
                                          <p:spTgt spid="225283">
                                            <p:txEl>
                                              <p:pRg st="2" end="2"/>
                                            </p:txEl>
                                          </p:spTgt>
                                        </p:tgtEl>
                                      </p:cBhvr>
                                    </p:animEffect>
                                    <p:anim calcmode="lin" valueType="num">
                                      <p:cBhvr>
                                        <p:cTn id="18" dur="800" decel="100000" fill="hold"/>
                                        <p:tgtEl>
                                          <p:spTgt spid="22528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2528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2528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528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52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25283">
                                            <p:txEl>
                                              <p:pRg st="3" end="3"/>
                                            </p:txEl>
                                          </p:spTgt>
                                        </p:tgtEl>
                                        <p:attrNameLst>
                                          <p:attrName>style.visibility</p:attrName>
                                        </p:attrNameLst>
                                      </p:cBhvr>
                                      <p:to>
                                        <p:strVal val="visible"/>
                                      </p:to>
                                    </p:set>
                                    <p:animEffect transition="in" filter="fade">
                                      <p:cBhvr>
                                        <p:cTn id="27" dur="800" decel="100000"/>
                                        <p:tgtEl>
                                          <p:spTgt spid="225283">
                                            <p:txEl>
                                              <p:pRg st="3" end="3"/>
                                            </p:txEl>
                                          </p:spTgt>
                                        </p:tgtEl>
                                      </p:cBhvr>
                                    </p:animEffect>
                                    <p:anim calcmode="lin" valueType="num">
                                      <p:cBhvr>
                                        <p:cTn id="28" dur="800" decel="100000" fill="hold"/>
                                        <p:tgtEl>
                                          <p:spTgt spid="22528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2528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2528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2528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252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25283">
                                            <p:txEl>
                                              <p:pRg st="4" end="4"/>
                                            </p:txEl>
                                          </p:spTgt>
                                        </p:tgtEl>
                                        <p:attrNameLst>
                                          <p:attrName>style.visibility</p:attrName>
                                        </p:attrNameLst>
                                      </p:cBhvr>
                                      <p:to>
                                        <p:strVal val="visible"/>
                                      </p:to>
                                    </p:set>
                                    <p:animEffect transition="in" filter="fade">
                                      <p:cBhvr>
                                        <p:cTn id="37" dur="800" decel="100000"/>
                                        <p:tgtEl>
                                          <p:spTgt spid="225283">
                                            <p:txEl>
                                              <p:pRg st="4" end="4"/>
                                            </p:txEl>
                                          </p:spTgt>
                                        </p:tgtEl>
                                      </p:cBhvr>
                                    </p:animEffect>
                                    <p:anim calcmode="lin" valueType="num">
                                      <p:cBhvr>
                                        <p:cTn id="38" dur="800" decel="100000" fill="hold"/>
                                        <p:tgtEl>
                                          <p:spTgt spid="22528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2528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2528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2528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252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25283">
                                            <p:txEl>
                                              <p:pRg st="5" end="5"/>
                                            </p:txEl>
                                          </p:spTgt>
                                        </p:tgtEl>
                                        <p:attrNameLst>
                                          <p:attrName>style.visibility</p:attrName>
                                        </p:attrNameLst>
                                      </p:cBhvr>
                                      <p:to>
                                        <p:strVal val="visible"/>
                                      </p:to>
                                    </p:set>
                                    <p:animEffect transition="in" filter="fade">
                                      <p:cBhvr>
                                        <p:cTn id="47" dur="800" decel="100000"/>
                                        <p:tgtEl>
                                          <p:spTgt spid="225283">
                                            <p:txEl>
                                              <p:pRg st="5" end="5"/>
                                            </p:txEl>
                                          </p:spTgt>
                                        </p:tgtEl>
                                      </p:cBhvr>
                                    </p:animEffect>
                                    <p:anim calcmode="lin" valueType="num">
                                      <p:cBhvr>
                                        <p:cTn id="48" dur="800" decel="100000" fill="hold"/>
                                        <p:tgtEl>
                                          <p:spTgt spid="22528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2528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2528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2528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2528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pPr algn="l" eaLnBrk="1" fontAlgn="auto" hangingPunct="1">
              <a:spcAft>
                <a:spcPts val="0"/>
              </a:spcAft>
              <a:defRPr/>
            </a:pPr>
            <a:r>
              <a:rPr lang="tr-TR" sz="4000" dirty="0">
                <a:solidFill>
                  <a:schemeClr val="bg1"/>
                </a:solidFill>
                <a:effectLst>
                  <a:outerShdw blurRad="38100" dist="38100" dir="2700000" algn="tl">
                    <a:srgbClr val="000000"/>
                  </a:outerShdw>
                </a:effectLst>
                <a:latin typeface="Times New Roman" pitchFamily="18" charset="0"/>
                <a:ea typeface="+mn-ea"/>
                <a:cs typeface="+mn-cs"/>
              </a:rPr>
              <a:t>Neden Bu Alanı Seçmeliyim?</a:t>
            </a:r>
          </a:p>
        </p:txBody>
      </p:sp>
      <p:sp>
        <p:nvSpPr>
          <p:cNvPr id="44034" name="1 İçerik Yer Tutucusu"/>
          <p:cNvSpPr>
            <a:spLocks noGrp="1"/>
          </p:cNvSpPr>
          <p:nvPr>
            <p:ph idx="1"/>
          </p:nvPr>
        </p:nvSpPr>
        <p:spPr/>
        <p:txBody>
          <a:bodyPr>
            <a:normAutofit/>
          </a:bodyPr>
          <a:lstStyle/>
          <a:p>
            <a:pPr algn="just">
              <a:buFont typeface="Wingdings 3" pitchFamily="18" charset="2"/>
              <a:buNone/>
            </a:pPr>
            <a:r>
              <a:rPr lang="tr-TR" sz="2400" dirty="0" smtClean="0">
                <a:solidFill>
                  <a:schemeClr val="bg1"/>
                </a:solidFill>
                <a:latin typeface="Arial" pitchFamily="34" charset="0"/>
                <a:cs typeface="Arial" pitchFamily="34" charset="0"/>
              </a:rPr>
              <a:t>Ülkemizde işletmeler kurumsallaşma yolunda hızla</a:t>
            </a:r>
          </a:p>
          <a:p>
            <a:pPr algn="just">
              <a:buFont typeface="Wingdings 3" pitchFamily="18" charset="2"/>
              <a:buNone/>
            </a:pPr>
            <a:r>
              <a:rPr lang="tr-TR" sz="2400" dirty="0" smtClean="0">
                <a:solidFill>
                  <a:schemeClr val="bg1"/>
                </a:solidFill>
                <a:latin typeface="Arial" pitchFamily="34" charset="0"/>
                <a:cs typeface="Arial" pitchFamily="34" charset="0"/>
              </a:rPr>
              <a:t>ilerledikçe Bilişim Teknolojileri Alanına olan ihtiyaç daha </a:t>
            </a:r>
          </a:p>
          <a:p>
            <a:pPr algn="just">
              <a:buFont typeface="Wingdings 3" pitchFamily="18" charset="2"/>
              <a:buNone/>
            </a:pPr>
            <a:r>
              <a:rPr lang="tr-TR" sz="2400" dirty="0" smtClean="0">
                <a:solidFill>
                  <a:schemeClr val="bg1"/>
                </a:solidFill>
                <a:latin typeface="Arial" pitchFamily="34" charset="0"/>
                <a:cs typeface="Arial" pitchFamily="34" charset="0"/>
              </a:rPr>
              <a:t>da artmaya başlamıştır. </a:t>
            </a:r>
          </a:p>
          <a:p>
            <a:pPr algn="just">
              <a:buFont typeface="Wingdings 3" pitchFamily="18" charset="2"/>
              <a:buNone/>
            </a:pPr>
            <a:r>
              <a:rPr lang="tr-TR" sz="2400" dirty="0" smtClean="0">
                <a:solidFill>
                  <a:schemeClr val="bg1"/>
                </a:solidFill>
                <a:latin typeface="Arial" pitchFamily="34" charset="0"/>
                <a:cs typeface="Arial" pitchFamily="34" charset="0"/>
              </a:rPr>
              <a:t>Bu sebepten, Bilişim Teknolojileri alanında yeterlik sahibi </a:t>
            </a:r>
          </a:p>
          <a:p>
            <a:pPr algn="just">
              <a:buFont typeface="Wingdings 3" pitchFamily="18" charset="2"/>
              <a:buNone/>
            </a:pPr>
            <a:r>
              <a:rPr lang="tr-TR" sz="2400" dirty="0" smtClean="0">
                <a:solidFill>
                  <a:schemeClr val="bg1"/>
                </a:solidFill>
                <a:latin typeface="Arial" pitchFamily="34" charset="0"/>
                <a:cs typeface="Arial" pitchFamily="34" charset="0"/>
              </a:rPr>
              <a:t>insanlara çok ihtiyaç duyulmaktadır. </a:t>
            </a:r>
          </a:p>
          <a:p>
            <a:pPr algn="just">
              <a:buFont typeface="Wingdings 3" pitchFamily="18" charset="2"/>
              <a:buNone/>
            </a:pPr>
            <a:r>
              <a:rPr lang="tr-TR" sz="2400" dirty="0" smtClean="0">
                <a:solidFill>
                  <a:schemeClr val="bg1"/>
                </a:solidFill>
                <a:latin typeface="Arial" pitchFamily="34" charset="0"/>
                <a:cs typeface="Arial" pitchFamily="34" charset="0"/>
              </a:rPr>
              <a:t>Halen başka dallardan, mesleklerden insanlar bu alandaki </a:t>
            </a:r>
          </a:p>
          <a:p>
            <a:pPr algn="just">
              <a:buFont typeface="Wingdings 3" pitchFamily="18" charset="2"/>
              <a:buNone/>
            </a:pPr>
            <a:r>
              <a:rPr lang="tr-TR" sz="2400" dirty="0" smtClean="0">
                <a:solidFill>
                  <a:schemeClr val="bg1"/>
                </a:solidFill>
                <a:latin typeface="Arial" pitchFamily="34" charset="0"/>
                <a:cs typeface="Arial" pitchFamily="34" charset="0"/>
              </a:rPr>
              <a:t>ihtiyaca yönelmeye devam etmektedirler. Ancak doğru </a:t>
            </a:r>
          </a:p>
          <a:p>
            <a:pPr algn="just">
              <a:buFont typeface="Wingdings 3" pitchFamily="18" charset="2"/>
              <a:buNone/>
            </a:pPr>
            <a:r>
              <a:rPr lang="tr-TR" sz="2400" dirty="0" smtClean="0">
                <a:solidFill>
                  <a:schemeClr val="bg1"/>
                </a:solidFill>
                <a:latin typeface="Arial" pitchFamily="34" charset="0"/>
                <a:cs typeface="Arial" pitchFamily="34" charset="0"/>
              </a:rPr>
              <a:t>olan bu alanın içinde, temelden bu yeterliklere sahip </a:t>
            </a:r>
          </a:p>
          <a:p>
            <a:pPr algn="just">
              <a:buFont typeface="Wingdings 3" pitchFamily="18" charset="2"/>
              <a:buNone/>
            </a:pPr>
            <a:r>
              <a:rPr lang="tr-TR" sz="2400" dirty="0" smtClean="0">
                <a:solidFill>
                  <a:schemeClr val="bg1"/>
                </a:solidFill>
                <a:latin typeface="Arial" pitchFamily="34" charset="0"/>
                <a:cs typeface="Arial" pitchFamily="34" charset="0"/>
              </a:rPr>
              <a:t>insanlar yetiştirmektir.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4294967295"/>
          </p:nvPr>
        </p:nvSpPr>
        <p:spPr>
          <a:xfrm>
            <a:off x="0" y="2420938"/>
            <a:ext cx="8058150" cy="3113087"/>
          </a:xfrm>
        </p:spPr>
        <p:txBody>
          <a:bodyPr>
            <a:normAutofit/>
          </a:bodyPr>
          <a:lstStyle/>
          <a:p>
            <a:pPr algn="ctr">
              <a:buNone/>
            </a:pPr>
            <a:r>
              <a:rPr lang="tr-TR" sz="6000" b="1" dirty="0" smtClean="0">
                <a:solidFill>
                  <a:schemeClr val="bg1"/>
                </a:solidFill>
                <a:latin typeface="Arial" pitchFamily="34" charset="0"/>
                <a:cs typeface="Arial" pitchFamily="34" charset="0"/>
              </a:rPr>
              <a:t>      </a:t>
            </a:r>
            <a:r>
              <a:rPr lang="tr-TR" sz="6000" b="1" smtClean="0">
                <a:solidFill>
                  <a:schemeClr val="bg1"/>
                </a:solidFill>
                <a:latin typeface="Arial" pitchFamily="34" charset="0"/>
                <a:cs typeface="Arial" pitchFamily="34" charset="0"/>
              </a:rPr>
              <a:t>TEŞEKKÜRLER </a:t>
            </a:r>
            <a:endParaRPr lang="tr-TR" sz="6000" b="1" dirty="0" smtClean="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3600"/>
            <a:ext cx="8229600" cy="1025525"/>
          </a:xfrm>
        </p:spPr>
        <p:txBody>
          <a:bodyPr>
            <a:normAutofit/>
          </a:bodyPr>
          <a:lstStyle/>
          <a:p>
            <a:pPr algn="ctr" eaLnBrk="1" hangingPunct="1">
              <a:defRPr/>
            </a:pPr>
            <a:r>
              <a:rPr lang="tr-TR" sz="4400" b="1" dirty="0" smtClean="0">
                <a:solidFill>
                  <a:schemeClr val="bg1"/>
                </a:solidFill>
                <a:latin typeface="Arial" pitchFamily="34" charset="0"/>
                <a:cs typeface="Arial" pitchFamily="34" charset="0"/>
              </a:rPr>
              <a:t>Bilişim Teknolojileri Alanı</a:t>
            </a:r>
            <a:endParaRPr lang="en-US" sz="4400" b="1" dirty="0" smtClean="0">
              <a:solidFill>
                <a:schemeClr val="bg1"/>
              </a:solidFill>
              <a:latin typeface="Arial" pitchFamily="34" charset="0"/>
              <a:cs typeface="Arial" pitchFamily="34" charset="0"/>
            </a:endParaRPr>
          </a:p>
        </p:txBody>
      </p:sp>
      <p:sp>
        <p:nvSpPr>
          <p:cNvPr id="84995" name="Rectangle 3"/>
          <p:cNvSpPr>
            <a:spLocks noGrp="1" noChangeArrowheads="1"/>
          </p:cNvSpPr>
          <p:nvPr>
            <p:ph idx="1"/>
          </p:nvPr>
        </p:nvSpPr>
        <p:spPr>
          <a:xfrm>
            <a:off x="395288" y="1989138"/>
            <a:ext cx="8229600" cy="3168650"/>
          </a:xfrm>
        </p:spPr>
        <p:txBody>
          <a:bodyPr/>
          <a:lstStyle/>
          <a:p>
            <a:pPr algn="just" eaLnBrk="1" hangingPunct="1">
              <a:buFont typeface="Wingdings 3" pitchFamily="18" charset="2"/>
              <a:buNone/>
              <a:defRPr/>
            </a:pPr>
            <a:r>
              <a:rPr lang="tr-TR" sz="2400" dirty="0" smtClean="0">
                <a:solidFill>
                  <a:schemeClr val="bg1"/>
                </a:solidFill>
                <a:latin typeface="Arial" pitchFamily="34" charset="0"/>
                <a:cs typeface="Arial" pitchFamily="34" charset="0"/>
              </a:rPr>
              <a:t> </a:t>
            </a:r>
            <a:r>
              <a:rPr lang="tr-TR" sz="2400" b="1" dirty="0" smtClean="0">
                <a:solidFill>
                  <a:schemeClr val="bg1"/>
                </a:solidFill>
                <a:latin typeface="Arial" pitchFamily="34" charset="0"/>
                <a:cs typeface="Arial" pitchFamily="34" charset="0"/>
              </a:rPr>
              <a:t>Bilişim Teknolojileri</a:t>
            </a:r>
            <a:r>
              <a:rPr lang="tr-TR" sz="2400" dirty="0" smtClean="0">
                <a:solidFill>
                  <a:schemeClr val="bg1"/>
                </a:solidFill>
                <a:latin typeface="Arial" pitchFamily="34" charset="0"/>
                <a:cs typeface="Arial" pitchFamily="34" charset="0"/>
              </a:rPr>
              <a:t>;  bilgisayar sektöründeki gelişmelerin</a:t>
            </a:r>
          </a:p>
          <a:p>
            <a:pPr algn="just" eaLnBrk="1" hangingPunct="1">
              <a:buFont typeface="Wingdings 3" pitchFamily="18" charset="2"/>
              <a:buNone/>
              <a:defRPr/>
            </a:pPr>
            <a:r>
              <a:rPr lang="tr-TR" sz="2400" dirty="0" smtClean="0">
                <a:solidFill>
                  <a:schemeClr val="bg1"/>
                </a:solidFill>
                <a:latin typeface="Arial" pitchFamily="34" charset="0"/>
                <a:cs typeface="Arial" pitchFamily="34" charset="0"/>
              </a:rPr>
              <a:t> sonucunda ortaya çıkmış,  verileri saklamak, iletmek ve</a:t>
            </a:r>
          </a:p>
          <a:p>
            <a:pPr algn="just" eaLnBrk="1" hangingPunct="1">
              <a:buFont typeface="Wingdings 3" pitchFamily="18" charset="2"/>
              <a:buNone/>
              <a:defRPr/>
            </a:pPr>
            <a:r>
              <a:rPr lang="tr-TR" sz="2400" dirty="0" smtClean="0">
                <a:solidFill>
                  <a:schemeClr val="bg1"/>
                </a:solidFill>
                <a:latin typeface="Arial" pitchFamily="34" charset="0"/>
                <a:cs typeface="Arial" pitchFamily="34" charset="0"/>
              </a:rPr>
              <a:t> işlemek için kullanılan bilgisayar donanım ve yazılım</a:t>
            </a:r>
          </a:p>
          <a:p>
            <a:pPr algn="just" eaLnBrk="1" hangingPunct="1">
              <a:buFont typeface="Wingdings 3" pitchFamily="18" charset="2"/>
              <a:buNone/>
              <a:defRPr/>
            </a:pPr>
            <a:r>
              <a:rPr lang="tr-TR" sz="2400" dirty="0" smtClean="0">
                <a:solidFill>
                  <a:schemeClr val="bg1"/>
                </a:solidFill>
                <a:latin typeface="Arial" pitchFamily="34" charset="0"/>
                <a:cs typeface="Arial" pitchFamily="34" charset="0"/>
              </a:rPr>
              <a:t> teknolojilerini içeren bir alandır.</a:t>
            </a:r>
          </a:p>
          <a:p>
            <a:pPr eaLnBrk="1" hangingPunct="1">
              <a:buFont typeface="Wingdings" pitchFamily="2" charset="2"/>
              <a:buNone/>
              <a:defRPr/>
            </a:pPr>
            <a:endParaRPr lang="tr-T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Arial" pitchFamily="34" charset="0"/>
            </a:endParaRPr>
          </a:p>
          <a:p>
            <a:pPr eaLnBrk="1" hangingPunct="1">
              <a:defRPr/>
            </a:pPr>
            <a:endParaRPr lang="en-US" dirty="0" smtClean="0">
              <a:solidFill>
                <a:schemeClr val="bg1"/>
              </a:solidFill>
              <a:latin typeface="Arial" pitchFamily="34" charset="0"/>
              <a:ea typeface="맑은 고딕"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3600"/>
            <a:ext cx="8229600" cy="1025525"/>
          </a:xfrm>
        </p:spPr>
        <p:txBody>
          <a:bodyPr>
            <a:normAutofit fontScale="90000"/>
          </a:bodyPr>
          <a:lstStyle/>
          <a:p>
            <a:pPr algn="ctr" eaLnBrk="1" hangingPunct="1">
              <a:defRPr/>
            </a:pPr>
            <a:r>
              <a:rPr lang="tr-TR" sz="4400" b="1" dirty="0" smtClean="0">
                <a:solidFill>
                  <a:schemeClr val="bg1"/>
                </a:solidFill>
                <a:latin typeface="Arial" pitchFamily="34" charset="0"/>
                <a:cs typeface="Arial" pitchFamily="34" charset="0"/>
              </a:rPr>
              <a:t>Bilişim Teknolojileri Alan Dalları</a:t>
            </a:r>
            <a:endParaRPr lang="en-US" sz="4400" b="1" dirty="0" smtClean="0">
              <a:solidFill>
                <a:schemeClr val="bg1"/>
              </a:solidFill>
              <a:latin typeface="Arial" pitchFamily="34" charset="0"/>
              <a:cs typeface="Arial" pitchFamily="34" charset="0"/>
            </a:endParaRPr>
          </a:p>
        </p:txBody>
      </p:sp>
      <p:sp>
        <p:nvSpPr>
          <p:cNvPr id="84995" name="Rectangle 3"/>
          <p:cNvSpPr>
            <a:spLocks noGrp="1" noChangeArrowheads="1"/>
          </p:cNvSpPr>
          <p:nvPr>
            <p:ph idx="1"/>
          </p:nvPr>
        </p:nvSpPr>
        <p:spPr>
          <a:xfrm>
            <a:off x="395288" y="1989138"/>
            <a:ext cx="8229600" cy="3168650"/>
          </a:xfrm>
        </p:spPr>
        <p:txBody>
          <a:bodyPr/>
          <a:lstStyle/>
          <a:p>
            <a:pPr eaLnBrk="1" hangingPunct="1"/>
            <a:r>
              <a:rPr lang="tr-TR" altLang="ko-KR" sz="3600" dirty="0" smtClean="0">
                <a:solidFill>
                  <a:schemeClr val="bg1"/>
                </a:solidFill>
                <a:latin typeface="Arial" pitchFamily="34" charset="0"/>
                <a:cs typeface="Arial" pitchFamily="34" charset="0"/>
              </a:rPr>
              <a:t>Ağ İşletmenliği</a:t>
            </a:r>
          </a:p>
          <a:p>
            <a:pPr eaLnBrk="1" hangingPunct="1"/>
            <a:r>
              <a:rPr lang="tr-TR" altLang="ko-KR" sz="3600" dirty="0" smtClean="0">
                <a:solidFill>
                  <a:schemeClr val="bg1"/>
                </a:solidFill>
                <a:latin typeface="Arial" pitchFamily="34" charset="0"/>
                <a:cs typeface="Arial" pitchFamily="34" charset="0"/>
              </a:rPr>
              <a:t>Web Programcılığı</a:t>
            </a:r>
          </a:p>
          <a:p>
            <a:pPr eaLnBrk="1" hangingPunct="1"/>
            <a:r>
              <a:rPr lang="tr-TR" altLang="ko-KR" sz="3600" dirty="0" smtClean="0">
                <a:solidFill>
                  <a:schemeClr val="bg1"/>
                </a:solidFill>
                <a:latin typeface="Arial" pitchFamily="34" charset="0"/>
                <a:cs typeface="Arial" pitchFamily="34" charset="0"/>
              </a:rPr>
              <a:t>Veri Tabanı Programcılığı</a:t>
            </a:r>
          </a:p>
          <a:p>
            <a:pPr eaLnBrk="1" hangingPunct="1"/>
            <a:r>
              <a:rPr lang="tr-TR" altLang="ko-KR" sz="3600" dirty="0" smtClean="0">
                <a:solidFill>
                  <a:schemeClr val="bg1"/>
                </a:solidFill>
                <a:latin typeface="Arial" pitchFamily="34" charset="0"/>
                <a:cs typeface="Arial" pitchFamily="34" charset="0"/>
              </a:rPr>
              <a:t>Bilgisayar Teknik Servisi</a:t>
            </a:r>
            <a:endParaRPr lang="tr-TR" sz="3600" dirty="0" smtClean="0">
              <a:solidFill>
                <a:schemeClr val="bg1"/>
              </a:solidFill>
              <a:latin typeface="Arial" pitchFamily="34" charset="0"/>
              <a:ea typeface="Malgun Gothic" pitchFamily="34" charset="-127"/>
              <a:cs typeface="Arial" pitchFamily="34" charset="0"/>
            </a:endParaRPr>
          </a:p>
          <a:p>
            <a:pPr eaLnBrk="1" hangingPunct="1">
              <a:buFont typeface="Wingdings" pitchFamily="2" charset="2"/>
              <a:buNone/>
            </a:pPr>
            <a:endParaRPr lang="tr-TR" sz="4000" dirty="0" smtClean="0">
              <a:solidFill>
                <a:schemeClr val="bg1"/>
              </a:solidFill>
              <a:latin typeface="Arial" pitchFamily="34" charset="0"/>
              <a:ea typeface="Malgun Gothic" pitchFamily="34" charset="-127"/>
              <a:cs typeface="Arial" pitchFamily="34" charset="0"/>
            </a:endParaRPr>
          </a:p>
          <a:p>
            <a:pPr eaLnBrk="1" hangingPunct="1"/>
            <a:endParaRPr lang="en-US" dirty="0" smtClean="0">
              <a:solidFill>
                <a:schemeClr val="bg1"/>
              </a:solidFill>
              <a:latin typeface="Arial" pitchFamily="34" charset="0"/>
              <a:ea typeface="Malgun Gothic"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2000"/>
                                        <p:tgtEl>
                                          <p:spTgt spid="84995">
                                            <p:txEl>
                                              <p:pRg st="0" end="0"/>
                                            </p:txEl>
                                          </p:spTgt>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1" dur="2000"/>
                                        <p:tgtEl>
                                          <p:spTgt spid="84995">
                                            <p:txEl>
                                              <p:pRg st="1" end="1"/>
                                            </p:txEl>
                                          </p:spTgt>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5" dur="2000"/>
                                        <p:tgtEl>
                                          <p:spTgt spid="84995">
                                            <p:txEl>
                                              <p:pRg st="2" end="2"/>
                                            </p:txEl>
                                          </p:spTgt>
                                        </p:tgtEl>
                                      </p:cBhvr>
                                    </p:animEffect>
                                  </p:childTnLst>
                                </p:cTn>
                              </p:par>
                            </p:childTnLst>
                          </p:cTn>
                        </p:par>
                        <p:par>
                          <p:cTn id="16" fill="hold" nodeType="afterGroup">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19" dur="20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557338"/>
            <a:ext cx="4392613" cy="4103687"/>
          </a:xfrm>
        </p:spPr>
        <p:txBody>
          <a:bodyPr>
            <a:normAutofit fontScale="92500"/>
          </a:bodyPr>
          <a:lstStyle/>
          <a:p>
            <a:pPr eaLnBrk="1" hangingPunct="1">
              <a:buFont typeface="Wingdings" pitchFamily="2" charset="2"/>
              <a:buNone/>
            </a:pPr>
            <a:r>
              <a:rPr lang="tr-TR" altLang="ko-KR" sz="3000" b="1" dirty="0" smtClean="0">
                <a:solidFill>
                  <a:schemeClr val="bg1"/>
                </a:solidFill>
                <a:latin typeface="Arial" pitchFamily="34" charset="0"/>
                <a:cs typeface="Arial" pitchFamily="34" charset="0"/>
              </a:rPr>
              <a:t>Tanımı </a:t>
            </a:r>
            <a:endParaRPr lang="tr-TR" altLang="ko-KR" sz="3000" dirty="0" smtClean="0">
              <a:solidFill>
                <a:schemeClr val="bg1"/>
              </a:solidFill>
              <a:latin typeface="Arial" pitchFamily="34" charset="0"/>
              <a:cs typeface="Arial" pitchFamily="34" charset="0"/>
            </a:endParaRPr>
          </a:p>
          <a:p>
            <a:pPr marL="365125" lvl="1" indent="-255588" eaLnBrk="1" hangingPunct="1">
              <a:spcBef>
                <a:spcPts val="400"/>
              </a:spcBef>
              <a:buSzPct val="68000"/>
              <a:buFont typeface="Wingdings" pitchFamily="2" charset="2"/>
              <a:buChar char="Ø"/>
            </a:pPr>
            <a:r>
              <a:rPr lang="tr-TR" altLang="ko-KR" sz="2500" dirty="0" smtClean="0">
                <a:solidFill>
                  <a:schemeClr val="bg1"/>
                </a:solidFill>
                <a:latin typeface="Arial" pitchFamily="34" charset="0"/>
                <a:cs typeface="Arial" pitchFamily="34" charset="0"/>
              </a:rPr>
              <a:t>Bilgisayar sistemlerinin donanım ve yazılım olarak kurulumu bilgilerinin yanında, web sayfası tasarımına ve programlama dilleri yardımıyla etkileşimli web uygulamaları hazırlanmasına yönelik eğitim ve öğretim verilen daldır.</a:t>
            </a:r>
            <a:endParaRPr lang="en-US" altLang="ko-KR" sz="2500" dirty="0" smtClean="0">
              <a:solidFill>
                <a:schemeClr val="bg1"/>
              </a:solidFill>
              <a:latin typeface="Arial" pitchFamily="34" charset="0"/>
              <a:cs typeface="Arial" pitchFamily="34" charset="0"/>
            </a:endParaRP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r>
              <a:rPr lang="tr-TR" altLang="ko-KR" sz="4400" dirty="0">
                <a:solidFill>
                  <a:schemeClr val="bg1"/>
                </a:solidFill>
                <a:effectLst>
                  <a:outerShdw blurRad="38100" dist="38100" dir="2700000" algn="tl">
                    <a:srgbClr val="000000"/>
                  </a:outerShdw>
                </a:effectLst>
                <a:cs typeface="Arial" panose="020B0604020202020204" pitchFamily="34" charset="0"/>
              </a:rPr>
              <a:t>Web Programcılığı</a:t>
            </a:r>
            <a:endParaRPr lang="en-US" altLang="ko-KR" sz="4400" dirty="0">
              <a:solidFill>
                <a:schemeClr val="bg1"/>
              </a:solidFill>
              <a:effectLst>
                <a:outerShdw blurRad="38100" dist="38100" dir="2700000" algn="tl">
                  <a:srgbClr val="000000"/>
                </a:outerShdw>
              </a:effectLst>
              <a:cs typeface="Arial" panose="020B0604020202020204" pitchFamily="34" charset="0"/>
            </a:endParaRPr>
          </a:p>
        </p:txBody>
      </p:sp>
      <p:pic>
        <p:nvPicPr>
          <p:cNvPr id="4" name="Picture 4" descr="32388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773238"/>
            <a:ext cx="38385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2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7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 calcmode="lin" valueType="num">
                                      <p:cBhvr additive="base">
                                        <p:cTn id="11" dur="2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7155">
                                            <p:txEl>
                                              <p:pRg st="1" end="1"/>
                                            </p:txEl>
                                          </p:spTgt>
                                        </p:tgtEl>
                                        <p:attrNameLst>
                                          <p:attrName>ppt_y</p:attrName>
                                        </p:attrNameLst>
                                      </p:cBhvr>
                                      <p:tavLst>
                                        <p:tav tm="0">
                                          <p:val>
                                            <p:strVal val="1+#ppt_h/2"/>
                                          </p:val>
                                        </p:tav>
                                        <p:tav tm="100000">
                                          <p:val>
                                            <p:strVal val="#ppt_y"/>
                                          </p:val>
                                        </p:tav>
                                      </p:tavLst>
                                    </p:anim>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557338"/>
            <a:ext cx="8353425" cy="4103687"/>
          </a:xfrm>
        </p:spPr>
        <p:txBody>
          <a:bodyPr/>
          <a:lstStyle/>
          <a:p>
            <a:pPr eaLnBrk="1" hangingPunct="1">
              <a:buFont typeface="Wingdings" pitchFamily="2" charset="2"/>
              <a:buNone/>
            </a:pPr>
            <a:r>
              <a:rPr lang="tr-TR" altLang="ko-KR" sz="2800" b="1" dirty="0" smtClean="0">
                <a:solidFill>
                  <a:schemeClr val="bg1"/>
                </a:solidFill>
                <a:latin typeface="Arial" pitchFamily="34" charset="0"/>
                <a:cs typeface="Arial" pitchFamily="34" charset="0"/>
              </a:rPr>
              <a:t>Görevleri</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İş organizasyonu yapmak.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Analiz yapmak.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İhtiyaçları değerlendirmek.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Algoritma yapmak.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Web sitesinin görsel tasarımını yapmak.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Tasarlanan sitenin yerel yayınını yaparak test etmek.</a:t>
            </a:r>
          </a:p>
          <a:p>
            <a:pPr marL="365125" lvl="1" indent="-255588" eaLnBrk="1" hangingPunct="1">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Meslekî gelişime ilişkin faaliyetleri yürütmek.</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r>
              <a:rPr lang="tr-TR" altLang="ko-KR" sz="4400" dirty="0">
                <a:solidFill>
                  <a:schemeClr val="bg1"/>
                </a:solidFill>
                <a:effectLst>
                  <a:outerShdw blurRad="38100" dist="38100" dir="2700000" algn="tl">
                    <a:srgbClr val="000000"/>
                  </a:outerShdw>
                </a:effectLst>
                <a:cs typeface="Arial" panose="020B0604020202020204" pitchFamily="34" charset="0"/>
              </a:rPr>
              <a:t>Web Programcılığı</a:t>
            </a:r>
            <a:endParaRPr lang="en-US" altLang="ko-KR" sz="4400" dirty="0">
              <a:solidFill>
                <a:schemeClr val="bg1"/>
              </a:solidFill>
              <a:effectLst>
                <a:outerShdw blurRad="38100" dist="38100" dir="2700000" algn="tl">
                  <a:srgbClr val="000000"/>
                </a:outerShdw>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2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7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 calcmode="lin" valueType="num">
                                      <p:cBhvr additive="base">
                                        <p:cTn id="11" dur="2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71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anim calcmode="lin" valueType="num">
                                      <p:cBhvr additive="base">
                                        <p:cTn id="15" dur="2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771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anim calcmode="lin" valueType="num">
                                      <p:cBhvr additive="base">
                                        <p:cTn id="19" dur="20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71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anim calcmode="lin" valueType="num">
                                      <p:cBhvr additive="base">
                                        <p:cTn id="23" dur="20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771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7155">
                                            <p:txEl>
                                              <p:pRg st="5" end="5"/>
                                            </p:txEl>
                                          </p:spTgt>
                                        </p:tgtEl>
                                        <p:attrNameLst>
                                          <p:attrName>style.visibility</p:attrName>
                                        </p:attrNameLst>
                                      </p:cBhvr>
                                      <p:to>
                                        <p:strVal val="visible"/>
                                      </p:to>
                                    </p:set>
                                    <p:anim calcmode="lin" valueType="num">
                                      <p:cBhvr additive="base">
                                        <p:cTn id="27" dur="20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771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7155">
                                            <p:txEl>
                                              <p:pRg st="6" end="6"/>
                                            </p:txEl>
                                          </p:spTgt>
                                        </p:tgtEl>
                                        <p:attrNameLst>
                                          <p:attrName>style.visibility</p:attrName>
                                        </p:attrNameLst>
                                      </p:cBhvr>
                                      <p:to>
                                        <p:strVal val="visible"/>
                                      </p:to>
                                    </p:set>
                                    <p:anim calcmode="lin" valueType="num">
                                      <p:cBhvr additive="base">
                                        <p:cTn id="31" dur="20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71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7155">
                                            <p:txEl>
                                              <p:pRg st="7" end="7"/>
                                            </p:txEl>
                                          </p:spTgt>
                                        </p:tgtEl>
                                        <p:attrNameLst>
                                          <p:attrName>style.visibility</p:attrName>
                                        </p:attrNameLst>
                                      </p:cBhvr>
                                      <p:to>
                                        <p:strVal val="visible"/>
                                      </p:to>
                                    </p:set>
                                    <p:anim calcmode="lin" valueType="num">
                                      <p:cBhvr additive="base">
                                        <p:cTn id="35" dur="2000" fill="hold"/>
                                        <p:tgtEl>
                                          <p:spTgt spid="177155">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771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628775"/>
            <a:ext cx="8353425" cy="4103688"/>
          </a:xfrm>
        </p:spPr>
        <p:txBody>
          <a:bodyPr/>
          <a:lstStyle/>
          <a:p>
            <a:pPr marL="236538" indent="-236538" defTabSz="814388" eaLnBrk="1" hangingPunct="1">
              <a:lnSpc>
                <a:spcPct val="80000"/>
              </a:lnSpc>
              <a:buFont typeface="Wingdings" pitchFamily="2" charset="2"/>
              <a:buNone/>
            </a:pPr>
            <a:r>
              <a:rPr lang="tr-TR" altLang="ko-KR" sz="2800" b="1" dirty="0" smtClean="0">
                <a:solidFill>
                  <a:schemeClr val="bg1"/>
                </a:solidFill>
                <a:latin typeface="Arial" pitchFamily="34" charset="0"/>
                <a:cs typeface="Arial" pitchFamily="34" charset="0"/>
              </a:rPr>
              <a:t>Meslek Elamanlarında Aranan Özellikler</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Tasarım ve görsel yeterliliğine sahip,</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Yabancı dil bilen </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Ekip içinde çalışabilen</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Sistemli düşünebilen,  </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Matematikle ilgili konularda başarılı, </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Kendini yenileyebilen, </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Araştırmacı,</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Sabırlı ve dikkatli,</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Bir konunun çözümlenmesi için yapılması gereken işlemleri bilgisayar diline aktarabilen kimseler olmaları gerekir.</a:t>
            </a:r>
            <a:endParaRPr lang="en-US" altLang="ko-KR" sz="2200" dirty="0" smtClean="0">
              <a:solidFill>
                <a:schemeClr val="bg1"/>
              </a:solidFill>
              <a:latin typeface="Arial" pitchFamily="34" charset="0"/>
              <a:cs typeface="Arial" pitchFamily="34" charset="0"/>
            </a:endParaRP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r>
              <a:rPr lang="tr-TR" altLang="ko-KR" sz="4100" dirty="0">
                <a:solidFill>
                  <a:schemeClr val="bg1"/>
                </a:solidFill>
                <a:effectLst>
                  <a:outerShdw blurRad="38100" dist="38100" dir="2700000" algn="tl">
                    <a:srgbClr val="000000"/>
                  </a:outerShdw>
                </a:effectLst>
                <a:latin typeface="Times New Roman" pitchFamily="18" charset="0"/>
              </a:rPr>
              <a:t>Web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4" name="Picture 9" descr="208478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989138"/>
            <a:ext cx="22050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2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7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 calcmode="lin" valueType="num">
                                      <p:cBhvr additive="base">
                                        <p:cTn id="11" dur="2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71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anim calcmode="lin" valueType="num">
                                      <p:cBhvr additive="base">
                                        <p:cTn id="15" dur="2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771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anim calcmode="lin" valueType="num">
                                      <p:cBhvr additive="base">
                                        <p:cTn id="19" dur="20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71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anim calcmode="lin" valueType="num">
                                      <p:cBhvr additive="base">
                                        <p:cTn id="23" dur="20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771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7155">
                                            <p:txEl>
                                              <p:pRg st="5" end="5"/>
                                            </p:txEl>
                                          </p:spTgt>
                                        </p:tgtEl>
                                        <p:attrNameLst>
                                          <p:attrName>style.visibility</p:attrName>
                                        </p:attrNameLst>
                                      </p:cBhvr>
                                      <p:to>
                                        <p:strVal val="visible"/>
                                      </p:to>
                                    </p:set>
                                    <p:anim calcmode="lin" valueType="num">
                                      <p:cBhvr additive="base">
                                        <p:cTn id="27" dur="20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771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7155">
                                            <p:txEl>
                                              <p:pRg st="6" end="6"/>
                                            </p:txEl>
                                          </p:spTgt>
                                        </p:tgtEl>
                                        <p:attrNameLst>
                                          <p:attrName>style.visibility</p:attrName>
                                        </p:attrNameLst>
                                      </p:cBhvr>
                                      <p:to>
                                        <p:strVal val="visible"/>
                                      </p:to>
                                    </p:set>
                                    <p:anim calcmode="lin" valueType="num">
                                      <p:cBhvr additive="base">
                                        <p:cTn id="31" dur="20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71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7155">
                                            <p:txEl>
                                              <p:pRg st="7" end="7"/>
                                            </p:txEl>
                                          </p:spTgt>
                                        </p:tgtEl>
                                        <p:attrNameLst>
                                          <p:attrName>style.visibility</p:attrName>
                                        </p:attrNameLst>
                                      </p:cBhvr>
                                      <p:to>
                                        <p:strVal val="visible"/>
                                      </p:to>
                                    </p:set>
                                    <p:anim calcmode="lin" valueType="num">
                                      <p:cBhvr additive="base">
                                        <p:cTn id="35" dur="2000" fill="hold"/>
                                        <p:tgtEl>
                                          <p:spTgt spid="177155">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771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7155">
                                            <p:txEl>
                                              <p:pRg st="8" end="8"/>
                                            </p:txEl>
                                          </p:spTgt>
                                        </p:tgtEl>
                                        <p:attrNameLst>
                                          <p:attrName>style.visibility</p:attrName>
                                        </p:attrNameLst>
                                      </p:cBhvr>
                                      <p:to>
                                        <p:strVal val="visible"/>
                                      </p:to>
                                    </p:set>
                                    <p:anim calcmode="lin" valueType="num">
                                      <p:cBhvr additive="base">
                                        <p:cTn id="39" dur="2000" fill="hold"/>
                                        <p:tgtEl>
                                          <p:spTgt spid="177155">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771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7155">
                                            <p:txEl>
                                              <p:pRg st="9" end="9"/>
                                            </p:txEl>
                                          </p:spTgt>
                                        </p:tgtEl>
                                        <p:attrNameLst>
                                          <p:attrName>style.visibility</p:attrName>
                                        </p:attrNameLst>
                                      </p:cBhvr>
                                      <p:to>
                                        <p:strVal val="visible"/>
                                      </p:to>
                                    </p:set>
                                    <p:anim calcmode="lin" valueType="num">
                                      <p:cBhvr additive="base">
                                        <p:cTn id="43" dur="2000" fill="hold"/>
                                        <p:tgtEl>
                                          <p:spTgt spid="177155">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77155">
                                            <p:txEl>
                                              <p:pRg st="9" end="9"/>
                                            </p:txEl>
                                          </p:spTgt>
                                        </p:tgtEl>
                                        <p:attrNameLst>
                                          <p:attrName>ppt_y</p:attrName>
                                        </p:attrNameLst>
                                      </p:cBhvr>
                                      <p:tavLst>
                                        <p:tav tm="0">
                                          <p:val>
                                            <p:strVal val="1+#ppt_h/2"/>
                                          </p:val>
                                        </p:tav>
                                        <p:tav tm="100000">
                                          <p:val>
                                            <p:strVal val="#ppt_y"/>
                                          </p:val>
                                        </p:tav>
                                      </p:tavLst>
                                    </p:anim>
                                  </p:childTnLst>
                                </p:cTn>
                              </p:par>
                              <p:par>
                                <p:cTn id="45" presetID="14" presetClass="entr" presetSubtype="1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557338"/>
            <a:ext cx="8355013" cy="1800225"/>
          </a:xfrm>
        </p:spPr>
        <p:txBody>
          <a:bodyPr/>
          <a:lstStyle/>
          <a:p>
            <a:pPr marL="236538" indent="-236538" defTabSz="814388" eaLnBrk="1" hangingPunct="1">
              <a:spcBef>
                <a:spcPct val="20000"/>
              </a:spcBef>
              <a:buSzPct val="70000"/>
              <a:buFont typeface="Wingdings" pitchFamily="2" charset="2"/>
              <a:buNone/>
            </a:pPr>
            <a:r>
              <a:rPr lang="tr-TR" altLang="ko-KR" sz="2800" b="1" dirty="0" smtClean="0">
                <a:solidFill>
                  <a:schemeClr val="bg1"/>
                </a:solidFill>
                <a:latin typeface="Arial" pitchFamily="34" charset="0"/>
                <a:cs typeface="Arial" pitchFamily="34" charset="0"/>
              </a:rPr>
              <a:t>Çalışma Ortamı ve Koşulları</a:t>
            </a:r>
          </a:p>
          <a:p>
            <a:pPr marL="365125" lvl="1" indent="-255588" defTabSz="814388" eaLnBrk="1" hangingPunct="1">
              <a:lnSpc>
                <a:spcPct val="80000"/>
              </a:lnSpc>
              <a:spcBef>
                <a:spcPts val="400"/>
              </a:spcBef>
              <a:buSzPct val="68000"/>
              <a:buFont typeface="Wingdings" pitchFamily="2" charset="2"/>
              <a:buChar char="Ø"/>
            </a:pPr>
            <a:r>
              <a:rPr lang="tr-TR" altLang="ko-KR" sz="2200" dirty="0" smtClean="0">
                <a:solidFill>
                  <a:schemeClr val="bg1"/>
                </a:solidFill>
                <a:latin typeface="Arial" pitchFamily="34" charset="0"/>
                <a:cs typeface="Arial" pitchFamily="34" charset="0"/>
              </a:rPr>
              <a:t>Web programcısı,  büro ortamında çalışır ve genellikle tasarım ve görsel unsurlarla   uğraşır.  Çalışırken diğer meslektaşlarıyla ve iş sahipleriyle etkileşim hâlindedir. İş oturarak yürütülür, ortam genellikle sessizdir.</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r>
              <a:rPr lang="tr-TR" altLang="ko-KR" sz="4100" dirty="0">
                <a:solidFill>
                  <a:schemeClr val="bg1"/>
                </a:solidFill>
                <a:effectLst>
                  <a:outerShdw blurRad="38100" dist="38100" dir="2700000" algn="tl">
                    <a:srgbClr val="000000"/>
                  </a:outerShdw>
                </a:effectLst>
                <a:latin typeface="Times New Roman" pitchFamily="18" charset="0"/>
              </a:rPr>
              <a:t>Web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5" name="Picture 9" descr="19122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429000"/>
            <a:ext cx="32035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2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7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 calcmode="lin" valueType="num">
                                      <p:cBhvr additive="base">
                                        <p:cTn id="11" dur="2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7155">
                                            <p:txEl>
                                              <p:pRg st="1" end="1"/>
                                            </p:txEl>
                                          </p:spTgt>
                                        </p:tgtEl>
                                        <p:attrNameLst>
                                          <p:attrName>ppt_y</p:attrName>
                                        </p:attrNameLst>
                                      </p:cBhvr>
                                      <p:tavLst>
                                        <p:tav tm="0">
                                          <p:val>
                                            <p:strVal val="1+#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50825" y="1557338"/>
            <a:ext cx="8355013" cy="2951162"/>
          </a:xfrm>
        </p:spPr>
        <p:txBody>
          <a:bodyPr/>
          <a:lstStyle/>
          <a:p>
            <a:pPr eaLnBrk="1" hangingPunct="1">
              <a:buFont typeface="Wingdings 3" pitchFamily="18" charset="2"/>
              <a:buNone/>
            </a:pPr>
            <a:r>
              <a:rPr lang="tr-TR" altLang="ko-KR" sz="2800" b="1" smtClean="0">
                <a:solidFill>
                  <a:schemeClr val="bg1"/>
                </a:solidFill>
                <a:latin typeface="Arial" pitchFamily="34" charset="0"/>
                <a:cs typeface="Arial" pitchFamily="34" charset="0"/>
              </a:rPr>
              <a:t>İş Bulma İmkânları</a:t>
            </a:r>
          </a:p>
          <a:p>
            <a:pPr eaLnBrk="1" hangingPunct="1">
              <a:buFont typeface="Wingdings" pitchFamily="2" charset="2"/>
              <a:buChar char="Ø"/>
            </a:pPr>
            <a:r>
              <a:rPr lang="tr-TR" altLang="ko-KR" sz="2200" smtClean="0">
                <a:solidFill>
                  <a:schemeClr val="bg1"/>
                </a:solidFill>
                <a:latin typeface="Arial" pitchFamily="34" charset="0"/>
                <a:cs typeface="Arial" pitchFamily="34" charset="0"/>
              </a:rPr>
              <a:t>Web programcıları, kamu kuruluşları, bankalar ile özel sektöre ait iş yerleri, internet üzerinden ticaret (e-ticaret) yapan firmalarda çalışabilirler. Ayrıca kendilerine ait özel iş yerleri de açabilirler.</a:t>
            </a:r>
            <a:endParaRPr lang="en-US" altLang="ko-KR" sz="2200" smtClean="0">
              <a:solidFill>
                <a:schemeClr val="bg1"/>
              </a:solidFill>
              <a:latin typeface="Arial" pitchFamily="34" charset="0"/>
              <a:cs typeface="Arial" pitchFamily="34" charset="0"/>
            </a:endParaRP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r>
              <a:rPr lang="tr-TR" altLang="ko-KR" sz="4100" dirty="0">
                <a:solidFill>
                  <a:schemeClr val="bg1"/>
                </a:solidFill>
                <a:effectLst>
                  <a:outerShdw blurRad="38100" dist="38100" dir="2700000" algn="tl">
                    <a:srgbClr val="000000"/>
                  </a:outerShdw>
                </a:effectLst>
                <a:latin typeface="Times New Roman" pitchFamily="18" charset="0"/>
              </a:rPr>
              <a:t>Web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4" name="Picture 10" descr="21066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357563"/>
            <a:ext cx="3148013"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0825" y="1557338"/>
            <a:ext cx="4392613" cy="4392612"/>
          </a:xfrm>
        </p:spPr>
        <p:txBody>
          <a:bodyPr/>
          <a:lstStyle/>
          <a:p>
            <a:pPr eaLnBrk="1" hangingPunct="1">
              <a:buFont typeface="Wingdings" pitchFamily="2" charset="2"/>
              <a:buNone/>
            </a:pPr>
            <a:r>
              <a:rPr lang="tr-TR" altLang="ko-KR" sz="2800" b="1" smtClean="0">
                <a:solidFill>
                  <a:schemeClr val="bg1"/>
                </a:solidFill>
                <a:latin typeface="Arial" pitchFamily="34" charset="0"/>
                <a:cs typeface="Arial" pitchFamily="34" charset="0"/>
              </a:rPr>
              <a:t>Tanım</a:t>
            </a:r>
            <a:endParaRPr lang="tr-TR" altLang="ko-KR" sz="2800" smtClean="0">
              <a:solidFill>
                <a:schemeClr val="bg1"/>
              </a:solidFill>
              <a:latin typeface="Arial" pitchFamily="34" charset="0"/>
              <a:cs typeface="Arial" pitchFamily="34" charset="0"/>
            </a:endParaRPr>
          </a:p>
          <a:p>
            <a:pPr eaLnBrk="1" hangingPunct="1">
              <a:buFont typeface="Wingdings" pitchFamily="2" charset="2"/>
              <a:buChar char="Ø"/>
            </a:pPr>
            <a:r>
              <a:rPr lang="tr-TR" altLang="ko-KR" sz="2400" smtClean="0">
                <a:solidFill>
                  <a:schemeClr val="bg1"/>
                </a:solidFill>
                <a:latin typeface="Arial" pitchFamily="34" charset="0"/>
                <a:cs typeface="Arial" pitchFamily="34" charset="0"/>
              </a:rPr>
              <a:t>Bilgisayar sistemlerinin donanım ve yazılım kurulumu, veri tabanı ve programlama dilinin kurulumu, veri tabanının oluşturulması ve yönetimi,  yazılım geliştirme, hata giderme, bakım ve yedek almaya yönelik eğitim ve öğretim verilen daldır. </a:t>
            </a:r>
          </a:p>
        </p:txBody>
      </p:sp>
      <p:sp>
        <p:nvSpPr>
          <p:cNvPr id="16387" name="Rectangle 4"/>
          <p:cNvSpPr>
            <a:spLocks noChangeArrowheads="1"/>
          </p:cNvSpPr>
          <p:nvPr/>
        </p:nvSpPr>
        <p:spPr bwMode="auto">
          <a:xfrm>
            <a:off x="457200" y="273050"/>
            <a:ext cx="7793038" cy="941388"/>
          </a:xfrm>
          <a:prstGeom prst="rect">
            <a:avLst/>
          </a:prstGeom>
          <a:noFill/>
          <a:ln w="9525">
            <a:noFill/>
            <a:miter lim="800000"/>
            <a:headEnd/>
            <a:tailEnd/>
          </a:ln>
        </p:spPr>
        <p:txBody>
          <a:bodyPr anchor="b"/>
          <a:lstStyle/>
          <a:p>
            <a:pPr>
              <a:defRPr/>
            </a:pPr>
            <a:r>
              <a:rPr lang="tr-TR" sz="4100" dirty="0">
                <a:solidFill>
                  <a:schemeClr val="bg1"/>
                </a:solidFill>
                <a:effectLst>
                  <a:outerShdw blurRad="38100" dist="38100" dir="2700000" algn="tl">
                    <a:srgbClr val="000000"/>
                  </a:outerShdw>
                </a:effectLst>
                <a:latin typeface="Times New Roman" pitchFamily="18" charset="0"/>
              </a:rPr>
              <a:t>Veri Tabanı Programcılığı</a:t>
            </a:r>
            <a:endParaRPr lang="en-US" altLang="ko-KR" sz="4100" dirty="0">
              <a:solidFill>
                <a:schemeClr val="bg1"/>
              </a:solidFill>
              <a:effectLst>
                <a:outerShdw blurRad="38100" dist="38100" dir="2700000" algn="tl">
                  <a:srgbClr val="000000"/>
                </a:outerShdw>
              </a:effectLst>
              <a:latin typeface="Times New Roman" pitchFamily="18" charset="0"/>
            </a:endParaRPr>
          </a:p>
        </p:txBody>
      </p:sp>
      <p:pic>
        <p:nvPicPr>
          <p:cNvPr id="4" name="Picture 4" descr="215905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844675"/>
            <a:ext cx="38703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643</Words>
  <Application>Microsoft Office PowerPoint</Application>
  <PresentationFormat>Ekran Gösterisi (4:3)</PresentationFormat>
  <Paragraphs>108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Döküm</vt:lpstr>
      <vt:lpstr>SARIYER MEHMET ŞAM MESLEKİ VE TEKNİK ANADOLU LİSESİ</vt:lpstr>
      <vt:lpstr>Bilişim Teknolojileri Alanı</vt:lpstr>
      <vt:lpstr>Bilişim Teknolojileri Alan Dalları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Belgelendirme ve İşyeri Açma Belgesi</vt:lpstr>
      <vt:lpstr>Eğitim İmkanları</vt:lpstr>
      <vt:lpstr>Eğitim İmkanları</vt:lpstr>
      <vt:lpstr>Neden Bu Alanı Seçmeliyim?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Dikmen Nevzat Ayaz Kız Teknik ve Meslek Lisesi</dc:title>
  <dc:creator>nevzat</dc:creator>
  <cp:lastModifiedBy>ERKAN</cp:lastModifiedBy>
  <cp:revision>40</cp:revision>
  <dcterms:created xsi:type="dcterms:W3CDTF">2000-08-02T03:42:36Z</dcterms:created>
  <dcterms:modified xsi:type="dcterms:W3CDTF">2020-06-15T14:25:45Z</dcterms:modified>
</cp:coreProperties>
</file>