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Economica"/>
      <p:regular r:id="rId29"/>
      <p:bold r:id="rId30"/>
      <p:italic r:id="rId31"/>
      <p:boldItalic r:id="rId32"/>
    </p:embeddedFont>
    <p:embeddedFont>
      <p:font typeface="Corbel"/>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6.xml"/><Relationship Id="rId33" Type="http://schemas.openxmlformats.org/officeDocument/2006/relationships/font" Target="fonts/Corbel-regular.fntdata"/><Relationship Id="rId10" Type="http://schemas.openxmlformats.org/officeDocument/2006/relationships/slide" Target="slides/slide5.xml"/><Relationship Id="rId32" Type="http://schemas.openxmlformats.org/officeDocument/2006/relationships/font" Target="fonts/Economica-boldItalic.fntdata"/><Relationship Id="rId13" Type="http://schemas.openxmlformats.org/officeDocument/2006/relationships/slide" Target="slides/slide8.xml"/><Relationship Id="rId35" Type="http://schemas.openxmlformats.org/officeDocument/2006/relationships/font" Target="fonts/Corbel-italic.fntdata"/><Relationship Id="rId12" Type="http://schemas.openxmlformats.org/officeDocument/2006/relationships/slide" Target="slides/slide7.xml"/><Relationship Id="rId34" Type="http://schemas.openxmlformats.org/officeDocument/2006/relationships/font" Target="fonts/Corbel-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Corbel-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a93c2e91994001f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a93c2e91994001f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a93c2e91994001f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a93c2e91994001f_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a93c2e91994001f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a93c2e91994001f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a93c2e91994001f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a93c2e91994001f_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1d5a46fe7_0_9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1d5a46fe7_0_9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1d5a46fe7_0_8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1d5a46fe7_0_8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a93c2e91994001f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a93c2e91994001f_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a93c2e91994001f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a93c2e91994001f_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10089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43556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925674"/>
            <a:ext cx="3054600" cy="204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4155440"/>
            <a:ext cx="3054600" cy="9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1276167"/>
            <a:ext cx="8520600" cy="283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4216000"/>
            <a:ext cx="8520600" cy="1428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çerik"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0" name="Google Shape;60;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1" name="Google Shape;61;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Char char="●"/>
              <a:defRPr/>
            </a:lvl1pPr>
            <a:lvl2pPr lvl="1" rtl="0" algn="l">
              <a:lnSpc>
                <a:spcPct val="100000"/>
              </a:lnSpc>
              <a:spcBef>
                <a:spcPts val="0"/>
              </a:spcBef>
              <a:spcAft>
                <a:spcPts val="0"/>
              </a:spcAft>
              <a:buClr>
                <a:srgbClr val="000000"/>
              </a:buClr>
              <a:buSzPts val="1800"/>
              <a:buChar char="○"/>
              <a:defRPr/>
            </a:lvl2pPr>
            <a:lvl3pPr lvl="2" rtl="0" algn="l">
              <a:lnSpc>
                <a:spcPct val="100000"/>
              </a:lnSpc>
              <a:spcBef>
                <a:spcPts val="0"/>
              </a:spcBef>
              <a:spcAft>
                <a:spcPts val="0"/>
              </a:spcAft>
              <a:buClr>
                <a:srgbClr val="000000"/>
              </a:buClr>
              <a:buSzPts val="1800"/>
              <a:buChar char="■"/>
              <a:defRPr/>
            </a:lvl3pPr>
            <a:lvl4pPr lvl="3" rtl="0" algn="l">
              <a:lnSpc>
                <a:spcPct val="100000"/>
              </a:lnSpc>
              <a:spcBef>
                <a:spcPts val="0"/>
              </a:spcBef>
              <a:spcAft>
                <a:spcPts val="0"/>
              </a:spcAft>
              <a:buClr>
                <a:srgbClr val="000000"/>
              </a:buClr>
              <a:buSzPts val="1800"/>
              <a:buChar char="●"/>
              <a:defRPr/>
            </a:lvl4pPr>
            <a:lvl5pPr lvl="4" rtl="0" algn="l">
              <a:lnSpc>
                <a:spcPct val="100000"/>
              </a:lnSpc>
              <a:spcBef>
                <a:spcPts val="0"/>
              </a:spcBef>
              <a:spcAft>
                <a:spcPts val="0"/>
              </a:spcAft>
              <a:buClr>
                <a:srgbClr val="000000"/>
              </a:buClr>
              <a:buSzPts val="1800"/>
              <a:buChar char="○"/>
              <a:defRPr/>
            </a:lvl5pPr>
            <a:lvl6pPr lvl="5" rtl="0" algn="l">
              <a:lnSpc>
                <a:spcPct val="100000"/>
              </a:lnSpc>
              <a:spcBef>
                <a:spcPts val="0"/>
              </a:spcBef>
              <a:spcAft>
                <a:spcPts val="0"/>
              </a:spcAft>
              <a:buClr>
                <a:srgbClr val="000000"/>
              </a:buClr>
              <a:buSzPts val="1800"/>
              <a:buChar char="■"/>
              <a:defRPr/>
            </a:lvl6pPr>
            <a:lvl7pPr lvl="6" rtl="0" algn="l">
              <a:lnSpc>
                <a:spcPct val="100000"/>
              </a:lnSpc>
              <a:spcBef>
                <a:spcPts val="0"/>
              </a:spcBef>
              <a:spcAft>
                <a:spcPts val="0"/>
              </a:spcAft>
              <a:buClr>
                <a:srgbClr val="000000"/>
              </a:buClr>
              <a:buSzPts val="1800"/>
              <a:buChar char="●"/>
              <a:defRPr/>
            </a:lvl7pPr>
            <a:lvl8pPr lvl="7" rtl="0" algn="l">
              <a:lnSpc>
                <a:spcPct val="100000"/>
              </a:lnSpc>
              <a:spcBef>
                <a:spcPts val="0"/>
              </a:spcBef>
              <a:spcAft>
                <a:spcPts val="0"/>
              </a:spcAft>
              <a:buClr>
                <a:srgbClr val="000000"/>
              </a:buClr>
              <a:buSzPts val="1800"/>
              <a:buChar char="○"/>
              <a:defRPr/>
            </a:lvl8pPr>
            <a:lvl9pPr lvl="8" rtl="0" algn="l">
              <a:lnSpc>
                <a:spcPct val="100000"/>
              </a:lnSpc>
              <a:spcBef>
                <a:spcPts val="0"/>
              </a:spcBef>
              <a:spcAft>
                <a:spcPts val="0"/>
              </a:spcAft>
              <a:buClr>
                <a:srgbClr val="000000"/>
              </a:buClr>
              <a:buSzPts val="1800"/>
              <a:buChar char="■"/>
              <a:defRPr/>
            </a:lvl9pPr>
          </a:lstStyle>
          <a:p/>
        </p:txBody>
      </p:sp>
      <p:sp>
        <p:nvSpPr>
          <p:cNvPr id="62" name="Google Shape;62;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Char char="●"/>
              <a:defRPr/>
            </a:lvl1pPr>
            <a:lvl2pPr lvl="1" rtl="0" algn="l">
              <a:lnSpc>
                <a:spcPct val="100000"/>
              </a:lnSpc>
              <a:spcBef>
                <a:spcPts val="0"/>
              </a:spcBef>
              <a:spcAft>
                <a:spcPts val="0"/>
              </a:spcAft>
              <a:buClr>
                <a:srgbClr val="000000"/>
              </a:buClr>
              <a:buSzPts val="1800"/>
              <a:buChar char="○"/>
              <a:defRPr/>
            </a:lvl2pPr>
            <a:lvl3pPr lvl="2" rtl="0" algn="l">
              <a:lnSpc>
                <a:spcPct val="100000"/>
              </a:lnSpc>
              <a:spcBef>
                <a:spcPts val="0"/>
              </a:spcBef>
              <a:spcAft>
                <a:spcPts val="0"/>
              </a:spcAft>
              <a:buClr>
                <a:srgbClr val="000000"/>
              </a:buClr>
              <a:buSzPts val="1800"/>
              <a:buChar char="■"/>
              <a:defRPr/>
            </a:lvl3pPr>
            <a:lvl4pPr lvl="3" rtl="0" algn="l">
              <a:lnSpc>
                <a:spcPct val="100000"/>
              </a:lnSpc>
              <a:spcBef>
                <a:spcPts val="0"/>
              </a:spcBef>
              <a:spcAft>
                <a:spcPts val="0"/>
              </a:spcAft>
              <a:buClr>
                <a:srgbClr val="000000"/>
              </a:buClr>
              <a:buSzPts val="1800"/>
              <a:buChar char="●"/>
              <a:defRPr/>
            </a:lvl4pPr>
            <a:lvl5pPr lvl="4" rtl="0" algn="l">
              <a:lnSpc>
                <a:spcPct val="100000"/>
              </a:lnSpc>
              <a:spcBef>
                <a:spcPts val="0"/>
              </a:spcBef>
              <a:spcAft>
                <a:spcPts val="0"/>
              </a:spcAft>
              <a:buClr>
                <a:srgbClr val="000000"/>
              </a:buClr>
              <a:buSzPts val="1800"/>
              <a:buChar char="○"/>
              <a:defRPr/>
            </a:lvl5pPr>
            <a:lvl6pPr lvl="5" rtl="0" algn="l">
              <a:lnSpc>
                <a:spcPct val="100000"/>
              </a:lnSpc>
              <a:spcBef>
                <a:spcPts val="0"/>
              </a:spcBef>
              <a:spcAft>
                <a:spcPts val="0"/>
              </a:spcAft>
              <a:buClr>
                <a:srgbClr val="000000"/>
              </a:buClr>
              <a:buSzPts val="1800"/>
              <a:buChar char="■"/>
              <a:defRPr/>
            </a:lvl6pPr>
            <a:lvl7pPr lvl="6" rtl="0" algn="l">
              <a:lnSpc>
                <a:spcPct val="100000"/>
              </a:lnSpc>
              <a:spcBef>
                <a:spcPts val="0"/>
              </a:spcBef>
              <a:spcAft>
                <a:spcPts val="0"/>
              </a:spcAft>
              <a:buClr>
                <a:srgbClr val="000000"/>
              </a:buClr>
              <a:buSzPts val="1800"/>
              <a:buChar char="●"/>
              <a:defRPr/>
            </a:lvl7pPr>
            <a:lvl8pPr lvl="7" rtl="0" algn="l">
              <a:lnSpc>
                <a:spcPct val="100000"/>
              </a:lnSpc>
              <a:spcBef>
                <a:spcPts val="0"/>
              </a:spcBef>
              <a:spcAft>
                <a:spcPts val="0"/>
              </a:spcAft>
              <a:buClr>
                <a:srgbClr val="000000"/>
              </a:buClr>
              <a:buSzPts val="1800"/>
              <a:buChar char="○"/>
              <a:defRPr/>
            </a:lvl8pPr>
            <a:lvl9pPr lvl="8" rtl="0" algn="l">
              <a:lnSpc>
                <a:spcPct val="100000"/>
              </a:lnSpc>
              <a:spcBef>
                <a:spcPts val="0"/>
              </a:spcBef>
              <a:spcAft>
                <a:spcPts val="0"/>
              </a:spcAft>
              <a:buClr>
                <a:srgbClr val="000000"/>
              </a:buClr>
              <a:buSzPts val="1800"/>
              <a:buChar char="■"/>
              <a:defRPr/>
            </a:lvl9pPr>
          </a:lstStyle>
          <a:p/>
        </p:txBody>
      </p:sp>
      <p:sp>
        <p:nvSpPr>
          <p:cNvPr id="63" name="Google Shape;63;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Clr>
                <a:srgbClr val="888888"/>
              </a:buClr>
              <a:buSzPts val="900"/>
              <a:buFont typeface="Corbel"/>
              <a:buNone/>
              <a:defRPr/>
            </a:lvl1pPr>
            <a:lvl2pPr indent="0" lvl="1" marL="0" rtl="0" algn="r">
              <a:lnSpc>
                <a:spcPct val="100000"/>
              </a:lnSpc>
              <a:spcBef>
                <a:spcPts val="0"/>
              </a:spcBef>
              <a:spcAft>
                <a:spcPts val="0"/>
              </a:spcAft>
              <a:buClr>
                <a:srgbClr val="888888"/>
              </a:buClr>
              <a:buSzPts val="900"/>
              <a:buFont typeface="Corbel"/>
              <a:buNone/>
              <a:defRPr/>
            </a:lvl2pPr>
            <a:lvl3pPr indent="0" lvl="2" marL="0" rtl="0" algn="r">
              <a:lnSpc>
                <a:spcPct val="100000"/>
              </a:lnSpc>
              <a:spcBef>
                <a:spcPts val="0"/>
              </a:spcBef>
              <a:spcAft>
                <a:spcPts val="0"/>
              </a:spcAft>
              <a:buClr>
                <a:srgbClr val="888888"/>
              </a:buClr>
              <a:buSzPts val="900"/>
              <a:buFont typeface="Corbel"/>
              <a:buNone/>
              <a:defRPr/>
            </a:lvl3pPr>
            <a:lvl4pPr indent="0" lvl="3" marL="0" rtl="0" algn="r">
              <a:lnSpc>
                <a:spcPct val="100000"/>
              </a:lnSpc>
              <a:spcBef>
                <a:spcPts val="0"/>
              </a:spcBef>
              <a:spcAft>
                <a:spcPts val="0"/>
              </a:spcAft>
              <a:buClr>
                <a:srgbClr val="888888"/>
              </a:buClr>
              <a:buSzPts val="900"/>
              <a:buFont typeface="Corbel"/>
              <a:buNone/>
              <a:defRPr/>
            </a:lvl4pPr>
            <a:lvl5pPr indent="0" lvl="4" marL="0" rtl="0" algn="r">
              <a:lnSpc>
                <a:spcPct val="100000"/>
              </a:lnSpc>
              <a:spcBef>
                <a:spcPts val="0"/>
              </a:spcBef>
              <a:spcAft>
                <a:spcPts val="0"/>
              </a:spcAft>
              <a:buClr>
                <a:srgbClr val="888888"/>
              </a:buClr>
              <a:buSzPts val="900"/>
              <a:buFont typeface="Corbel"/>
              <a:buNone/>
              <a:defRPr/>
            </a:lvl5pPr>
            <a:lvl6pPr indent="0" lvl="5" marL="0" rtl="0" algn="r">
              <a:lnSpc>
                <a:spcPct val="100000"/>
              </a:lnSpc>
              <a:spcBef>
                <a:spcPts val="0"/>
              </a:spcBef>
              <a:spcAft>
                <a:spcPts val="0"/>
              </a:spcAft>
              <a:buClr>
                <a:srgbClr val="888888"/>
              </a:buClr>
              <a:buSzPts val="900"/>
              <a:buFont typeface="Corbel"/>
              <a:buNone/>
              <a:defRPr/>
            </a:lvl6pPr>
            <a:lvl7pPr indent="0" lvl="6" marL="0" rtl="0" algn="r">
              <a:lnSpc>
                <a:spcPct val="100000"/>
              </a:lnSpc>
              <a:spcBef>
                <a:spcPts val="0"/>
              </a:spcBef>
              <a:spcAft>
                <a:spcPts val="0"/>
              </a:spcAft>
              <a:buClr>
                <a:srgbClr val="888888"/>
              </a:buClr>
              <a:buSzPts val="900"/>
              <a:buFont typeface="Corbel"/>
              <a:buNone/>
              <a:defRPr/>
            </a:lvl7pPr>
            <a:lvl8pPr indent="0" lvl="7" marL="0" rtl="0" algn="r">
              <a:lnSpc>
                <a:spcPct val="100000"/>
              </a:lnSpc>
              <a:spcBef>
                <a:spcPts val="0"/>
              </a:spcBef>
              <a:spcAft>
                <a:spcPts val="0"/>
              </a:spcAft>
              <a:buClr>
                <a:srgbClr val="888888"/>
              </a:buClr>
              <a:buSzPts val="900"/>
              <a:buFont typeface="Corbel"/>
              <a:buNone/>
              <a:defRPr/>
            </a:lvl8pPr>
            <a:lvl9pPr indent="0" lvl="8" marL="0" rtl="0" algn="r">
              <a:lnSpc>
                <a:spcPct val="100000"/>
              </a:lnSpc>
              <a:spcBef>
                <a:spcPts val="0"/>
              </a:spcBef>
              <a:spcAft>
                <a:spcPts val="0"/>
              </a:spcAft>
              <a:buClr>
                <a:srgbClr val="888888"/>
              </a:buClr>
              <a:buSzPts val="900"/>
              <a:buFont typeface="Corbel"/>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ki İçerik" type="twoObj">
  <p:cSld name="TWO_OBJECTS">
    <p:spTree>
      <p:nvGrpSpPr>
        <p:cNvPr id="64" name="Shape 64"/>
        <p:cNvGrpSpPr/>
        <p:nvPr/>
      </p:nvGrpSpPr>
      <p:grpSpPr>
        <a:xfrm>
          <a:off x="0" y="0"/>
          <a:ext cx="0" cy="0"/>
          <a:chOff x="0" y="0"/>
          <a:chExt cx="0" cy="0"/>
        </a:xfrm>
      </p:grpSpPr>
      <p:sp>
        <p:nvSpPr>
          <p:cNvPr id="65" name="Google Shape;65;p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6" name="Google Shape;66;p14"/>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7" name="Google Shape;67;p14"/>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8" name="Google Shape;68;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Char char="●"/>
              <a:defRPr/>
            </a:lvl1pPr>
            <a:lvl2pPr lvl="1" rtl="0" algn="l">
              <a:lnSpc>
                <a:spcPct val="100000"/>
              </a:lnSpc>
              <a:spcBef>
                <a:spcPts val="0"/>
              </a:spcBef>
              <a:spcAft>
                <a:spcPts val="0"/>
              </a:spcAft>
              <a:buClr>
                <a:srgbClr val="000000"/>
              </a:buClr>
              <a:buSzPts val="1800"/>
              <a:buChar char="○"/>
              <a:defRPr/>
            </a:lvl2pPr>
            <a:lvl3pPr lvl="2" rtl="0" algn="l">
              <a:lnSpc>
                <a:spcPct val="100000"/>
              </a:lnSpc>
              <a:spcBef>
                <a:spcPts val="0"/>
              </a:spcBef>
              <a:spcAft>
                <a:spcPts val="0"/>
              </a:spcAft>
              <a:buClr>
                <a:srgbClr val="000000"/>
              </a:buClr>
              <a:buSzPts val="1800"/>
              <a:buChar char="■"/>
              <a:defRPr/>
            </a:lvl3pPr>
            <a:lvl4pPr lvl="3" rtl="0" algn="l">
              <a:lnSpc>
                <a:spcPct val="100000"/>
              </a:lnSpc>
              <a:spcBef>
                <a:spcPts val="0"/>
              </a:spcBef>
              <a:spcAft>
                <a:spcPts val="0"/>
              </a:spcAft>
              <a:buClr>
                <a:srgbClr val="000000"/>
              </a:buClr>
              <a:buSzPts val="1800"/>
              <a:buChar char="●"/>
              <a:defRPr/>
            </a:lvl4pPr>
            <a:lvl5pPr lvl="4" rtl="0" algn="l">
              <a:lnSpc>
                <a:spcPct val="100000"/>
              </a:lnSpc>
              <a:spcBef>
                <a:spcPts val="0"/>
              </a:spcBef>
              <a:spcAft>
                <a:spcPts val="0"/>
              </a:spcAft>
              <a:buClr>
                <a:srgbClr val="000000"/>
              </a:buClr>
              <a:buSzPts val="1800"/>
              <a:buChar char="○"/>
              <a:defRPr/>
            </a:lvl5pPr>
            <a:lvl6pPr lvl="5" rtl="0" algn="l">
              <a:lnSpc>
                <a:spcPct val="100000"/>
              </a:lnSpc>
              <a:spcBef>
                <a:spcPts val="0"/>
              </a:spcBef>
              <a:spcAft>
                <a:spcPts val="0"/>
              </a:spcAft>
              <a:buClr>
                <a:srgbClr val="000000"/>
              </a:buClr>
              <a:buSzPts val="1800"/>
              <a:buChar char="■"/>
              <a:defRPr/>
            </a:lvl6pPr>
            <a:lvl7pPr lvl="6" rtl="0" algn="l">
              <a:lnSpc>
                <a:spcPct val="100000"/>
              </a:lnSpc>
              <a:spcBef>
                <a:spcPts val="0"/>
              </a:spcBef>
              <a:spcAft>
                <a:spcPts val="0"/>
              </a:spcAft>
              <a:buClr>
                <a:srgbClr val="000000"/>
              </a:buClr>
              <a:buSzPts val="1800"/>
              <a:buChar char="●"/>
              <a:defRPr/>
            </a:lvl7pPr>
            <a:lvl8pPr lvl="7" rtl="0" algn="l">
              <a:lnSpc>
                <a:spcPct val="100000"/>
              </a:lnSpc>
              <a:spcBef>
                <a:spcPts val="0"/>
              </a:spcBef>
              <a:spcAft>
                <a:spcPts val="0"/>
              </a:spcAft>
              <a:buClr>
                <a:srgbClr val="000000"/>
              </a:buClr>
              <a:buSzPts val="1800"/>
              <a:buChar char="○"/>
              <a:defRPr/>
            </a:lvl8pPr>
            <a:lvl9pPr lvl="8" rtl="0" algn="l">
              <a:lnSpc>
                <a:spcPct val="100000"/>
              </a:lnSpc>
              <a:spcBef>
                <a:spcPts val="0"/>
              </a:spcBef>
              <a:spcAft>
                <a:spcPts val="0"/>
              </a:spcAft>
              <a:buClr>
                <a:srgbClr val="000000"/>
              </a:buClr>
              <a:buSzPts val="1800"/>
              <a:buChar char="■"/>
              <a:defRPr/>
            </a:lvl9pPr>
          </a:lstStyle>
          <a:p/>
        </p:txBody>
      </p:sp>
      <p:sp>
        <p:nvSpPr>
          <p:cNvPr id="69" name="Google Shape;69;p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Char char="●"/>
              <a:defRPr/>
            </a:lvl1pPr>
            <a:lvl2pPr lvl="1" rtl="0" algn="l">
              <a:lnSpc>
                <a:spcPct val="100000"/>
              </a:lnSpc>
              <a:spcBef>
                <a:spcPts val="0"/>
              </a:spcBef>
              <a:spcAft>
                <a:spcPts val="0"/>
              </a:spcAft>
              <a:buClr>
                <a:srgbClr val="000000"/>
              </a:buClr>
              <a:buSzPts val="1800"/>
              <a:buChar char="○"/>
              <a:defRPr/>
            </a:lvl2pPr>
            <a:lvl3pPr lvl="2" rtl="0" algn="l">
              <a:lnSpc>
                <a:spcPct val="100000"/>
              </a:lnSpc>
              <a:spcBef>
                <a:spcPts val="0"/>
              </a:spcBef>
              <a:spcAft>
                <a:spcPts val="0"/>
              </a:spcAft>
              <a:buClr>
                <a:srgbClr val="000000"/>
              </a:buClr>
              <a:buSzPts val="1800"/>
              <a:buChar char="■"/>
              <a:defRPr/>
            </a:lvl3pPr>
            <a:lvl4pPr lvl="3" rtl="0" algn="l">
              <a:lnSpc>
                <a:spcPct val="100000"/>
              </a:lnSpc>
              <a:spcBef>
                <a:spcPts val="0"/>
              </a:spcBef>
              <a:spcAft>
                <a:spcPts val="0"/>
              </a:spcAft>
              <a:buClr>
                <a:srgbClr val="000000"/>
              </a:buClr>
              <a:buSzPts val="1800"/>
              <a:buChar char="●"/>
              <a:defRPr/>
            </a:lvl4pPr>
            <a:lvl5pPr lvl="4" rtl="0" algn="l">
              <a:lnSpc>
                <a:spcPct val="100000"/>
              </a:lnSpc>
              <a:spcBef>
                <a:spcPts val="0"/>
              </a:spcBef>
              <a:spcAft>
                <a:spcPts val="0"/>
              </a:spcAft>
              <a:buClr>
                <a:srgbClr val="000000"/>
              </a:buClr>
              <a:buSzPts val="1800"/>
              <a:buChar char="○"/>
              <a:defRPr/>
            </a:lvl5pPr>
            <a:lvl6pPr lvl="5" rtl="0" algn="l">
              <a:lnSpc>
                <a:spcPct val="100000"/>
              </a:lnSpc>
              <a:spcBef>
                <a:spcPts val="0"/>
              </a:spcBef>
              <a:spcAft>
                <a:spcPts val="0"/>
              </a:spcAft>
              <a:buClr>
                <a:srgbClr val="000000"/>
              </a:buClr>
              <a:buSzPts val="1800"/>
              <a:buChar char="■"/>
              <a:defRPr/>
            </a:lvl6pPr>
            <a:lvl7pPr lvl="6" rtl="0" algn="l">
              <a:lnSpc>
                <a:spcPct val="100000"/>
              </a:lnSpc>
              <a:spcBef>
                <a:spcPts val="0"/>
              </a:spcBef>
              <a:spcAft>
                <a:spcPts val="0"/>
              </a:spcAft>
              <a:buClr>
                <a:srgbClr val="000000"/>
              </a:buClr>
              <a:buSzPts val="1800"/>
              <a:buChar char="●"/>
              <a:defRPr/>
            </a:lvl7pPr>
            <a:lvl8pPr lvl="7" rtl="0" algn="l">
              <a:lnSpc>
                <a:spcPct val="100000"/>
              </a:lnSpc>
              <a:spcBef>
                <a:spcPts val="0"/>
              </a:spcBef>
              <a:spcAft>
                <a:spcPts val="0"/>
              </a:spcAft>
              <a:buClr>
                <a:srgbClr val="000000"/>
              </a:buClr>
              <a:buSzPts val="1800"/>
              <a:buChar char="○"/>
              <a:defRPr/>
            </a:lvl8pPr>
            <a:lvl9pPr lvl="8" rtl="0" algn="l">
              <a:lnSpc>
                <a:spcPct val="100000"/>
              </a:lnSpc>
              <a:spcBef>
                <a:spcPts val="0"/>
              </a:spcBef>
              <a:spcAft>
                <a:spcPts val="0"/>
              </a:spcAft>
              <a:buClr>
                <a:srgbClr val="000000"/>
              </a:buClr>
              <a:buSzPts val="1800"/>
              <a:buChar char="■"/>
              <a:defRPr/>
            </a:lvl9pPr>
          </a:lstStyle>
          <a:p/>
        </p:txBody>
      </p:sp>
      <p:sp>
        <p:nvSpPr>
          <p:cNvPr id="70" name="Google Shape;70;p1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Clr>
                <a:srgbClr val="888888"/>
              </a:buClr>
              <a:buSzPts val="900"/>
              <a:buFont typeface="Corbel"/>
              <a:buNone/>
              <a:defRPr/>
            </a:lvl1pPr>
            <a:lvl2pPr indent="0" lvl="1" marL="0" rtl="0" algn="r">
              <a:lnSpc>
                <a:spcPct val="100000"/>
              </a:lnSpc>
              <a:spcBef>
                <a:spcPts val="0"/>
              </a:spcBef>
              <a:spcAft>
                <a:spcPts val="0"/>
              </a:spcAft>
              <a:buClr>
                <a:srgbClr val="888888"/>
              </a:buClr>
              <a:buSzPts val="900"/>
              <a:buFont typeface="Corbel"/>
              <a:buNone/>
              <a:defRPr/>
            </a:lvl2pPr>
            <a:lvl3pPr indent="0" lvl="2" marL="0" rtl="0" algn="r">
              <a:lnSpc>
                <a:spcPct val="100000"/>
              </a:lnSpc>
              <a:spcBef>
                <a:spcPts val="0"/>
              </a:spcBef>
              <a:spcAft>
                <a:spcPts val="0"/>
              </a:spcAft>
              <a:buClr>
                <a:srgbClr val="888888"/>
              </a:buClr>
              <a:buSzPts val="900"/>
              <a:buFont typeface="Corbel"/>
              <a:buNone/>
              <a:defRPr/>
            </a:lvl3pPr>
            <a:lvl4pPr indent="0" lvl="3" marL="0" rtl="0" algn="r">
              <a:lnSpc>
                <a:spcPct val="100000"/>
              </a:lnSpc>
              <a:spcBef>
                <a:spcPts val="0"/>
              </a:spcBef>
              <a:spcAft>
                <a:spcPts val="0"/>
              </a:spcAft>
              <a:buClr>
                <a:srgbClr val="888888"/>
              </a:buClr>
              <a:buSzPts val="900"/>
              <a:buFont typeface="Corbel"/>
              <a:buNone/>
              <a:defRPr/>
            </a:lvl4pPr>
            <a:lvl5pPr indent="0" lvl="4" marL="0" rtl="0" algn="r">
              <a:lnSpc>
                <a:spcPct val="100000"/>
              </a:lnSpc>
              <a:spcBef>
                <a:spcPts val="0"/>
              </a:spcBef>
              <a:spcAft>
                <a:spcPts val="0"/>
              </a:spcAft>
              <a:buClr>
                <a:srgbClr val="888888"/>
              </a:buClr>
              <a:buSzPts val="900"/>
              <a:buFont typeface="Corbel"/>
              <a:buNone/>
              <a:defRPr/>
            </a:lvl5pPr>
            <a:lvl6pPr indent="0" lvl="5" marL="0" rtl="0" algn="r">
              <a:lnSpc>
                <a:spcPct val="100000"/>
              </a:lnSpc>
              <a:spcBef>
                <a:spcPts val="0"/>
              </a:spcBef>
              <a:spcAft>
                <a:spcPts val="0"/>
              </a:spcAft>
              <a:buClr>
                <a:srgbClr val="888888"/>
              </a:buClr>
              <a:buSzPts val="900"/>
              <a:buFont typeface="Corbel"/>
              <a:buNone/>
              <a:defRPr/>
            </a:lvl6pPr>
            <a:lvl7pPr indent="0" lvl="6" marL="0" rtl="0" algn="r">
              <a:lnSpc>
                <a:spcPct val="100000"/>
              </a:lnSpc>
              <a:spcBef>
                <a:spcPts val="0"/>
              </a:spcBef>
              <a:spcAft>
                <a:spcPts val="0"/>
              </a:spcAft>
              <a:buClr>
                <a:srgbClr val="888888"/>
              </a:buClr>
              <a:buSzPts val="900"/>
              <a:buFont typeface="Corbel"/>
              <a:buNone/>
              <a:defRPr/>
            </a:lvl7pPr>
            <a:lvl8pPr indent="0" lvl="7" marL="0" rtl="0" algn="r">
              <a:lnSpc>
                <a:spcPct val="100000"/>
              </a:lnSpc>
              <a:spcBef>
                <a:spcPts val="0"/>
              </a:spcBef>
              <a:spcAft>
                <a:spcPts val="0"/>
              </a:spcAft>
              <a:buClr>
                <a:srgbClr val="888888"/>
              </a:buClr>
              <a:buSzPts val="900"/>
              <a:buFont typeface="Corbel"/>
              <a:buNone/>
              <a:defRPr/>
            </a:lvl8pPr>
            <a:lvl9pPr indent="0" lvl="8" marL="0" rtl="0" algn="r">
              <a:lnSpc>
                <a:spcPct val="100000"/>
              </a:lnSpc>
              <a:spcBef>
                <a:spcPts val="0"/>
              </a:spcBef>
              <a:spcAft>
                <a:spcPts val="0"/>
              </a:spcAft>
              <a:buClr>
                <a:srgbClr val="888888"/>
              </a:buClr>
              <a:buSzPts val="900"/>
              <a:buFont typeface="Corbel"/>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6136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47444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2408600"/>
            <a:ext cx="7596600" cy="204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633633"/>
            <a:ext cx="8520600" cy="4472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633633"/>
            <a:ext cx="3999900" cy="4472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633633"/>
            <a:ext cx="3999900" cy="4472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865867"/>
            <a:ext cx="2808000" cy="3713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600200"/>
            <a:ext cx="5878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33"/>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1239033"/>
            <a:ext cx="4045200" cy="2381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3692001"/>
            <a:ext cx="4045200" cy="20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5625233"/>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21233"/>
            <a:ext cx="8520600" cy="11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633633"/>
            <a:ext cx="8520600" cy="4472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6.jpg"/><Relationship Id="rId5" Type="http://schemas.openxmlformats.org/officeDocument/2006/relationships/image" Target="../media/image19.jpg"/><Relationship Id="rId6" Type="http://schemas.openxmlformats.org/officeDocument/2006/relationships/image" Target="../media/image24.png"/><Relationship Id="rId7"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gif"/><Relationship Id="rId5"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onedio.com/etiket/kitap/579b23c6b12f629b07a7af7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628650" y="365127"/>
            <a:ext cx="7886700" cy="68761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53356"/>
              </a:buClr>
              <a:buSzPts val="4400"/>
              <a:buFont typeface="Calibri"/>
              <a:buNone/>
            </a:pPr>
            <a:r>
              <a:rPr b="1" lang="tr-TR" sz="4400">
                <a:solidFill>
                  <a:srgbClr val="253356"/>
                </a:solidFill>
              </a:rPr>
              <a:t>ULAŞTIRMA HİZMETLERİ ALANI</a:t>
            </a:r>
            <a:endParaRPr/>
          </a:p>
        </p:txBody>
      </p:sp>
      <p:sp>
        <p:nvSpPr>
          <p:cNvPr id="76" name="Google Shape;76;p15"/>
          <p:cNvSpPr txBox="1"/>
          <p:nvPr>
            <p:ph idx="1" type="body"/>
          </p:nvPr>
        </p:nvSpPr>
        <p:spPr>
          <a:xfrm>
            <a:off x="628650" y="1052737"/>
            <a:ext cx="7886700" cy="51242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tr-TR" sz="2800">
                <a:solidFill>
                  <a:schemeClr val="dk1"/>
                </a:solidFill>
              </a:rPr>
              <a:t>Dünya Küçülüyor, Lojistik Büyüyor !!</a:t>
            </a:r>
            <a:endParaRPr/>
          </a:p>
          <a:p>
            <a:pPr indent="0" lvl="0" marL="118871" rtl="0" algn="ctr">
              <a:lnSpc>
                <a:spcPct val="90000"/>
              </a:lnSpc>
              <a:spcBef>
                <a:spcPts val="750"/>
              </a:spcBef>
              <a:spcAft>
                <a:spcPts val="0"/>
              </a:spcAft>
              <a:buClr>
                <a:schemeClr val="dk1"/>
              </a:buClr>
              <a:buSzPts val="2800"/>
              <a:buNone/>
            </a:pPr>
            <a:r>
              <a:rPr lang="tr-TR" sz="2800">
                <a:solidFill>
                  <a:schemeClr val="dk1"/>
                </a:solidFill>
              </a:rPr>
              <a:t>Nedir bu büyüyen </a:t>
            </a:r>
            <a:r>
              <a:rPr b="1" lang="tr-TR" sz="2800">
                <a:solidFill>
                  <a:schemeClr val="dk1"/>
                </a:solidFill>
              </a:rPr>
              <a:t>LOJİSTİK ?</a:t>
            </a:r>
            <a:endParaRPr/>
          </a:p>
          <a:p>
            <a:pPr indent="0" lvl="0" marL="118871" rtl="0" algn="l">
              <a:lnSpc>
                <a:spcPct val="90000"/>
              </a:lnSpc>
              <a:spcBef>
                <a:spcPts val="750"/>
              </a:spcBef>
              <a:spcAft>
                <a:spcPts val="0"/>
              </a:spcAft>
              <a:buClr>
                <a:schemeClr val="dk1"/>
              </a:buClr>
              <a:buSzPts val="2800"/>
              <a:buNone/>
            </a:pPr>
            <a:r>
              <a:t/>
            </a:r>
            <a:endParaRPr b="1" sz="2800">
              <a:solidFill>
                <a:schemeClr val="dk1"/>
              </a:solidFill>
            </a:endParaRPr>
          </a:p>
          <a:p>
            <a:pPr indent="0" lvl="0" marL="118871" rtl="0" algn="l">
              <a:lnSpc>
                <a:spcPct val="90000"/>
              </a:lnSpc>
              <a:spcBef>
                <a:spcPts val="750"/>
              </a:spcBef>
              <a:spcAft>
                <a:spcPts val="0"/>
              </a:spcAft>
              <a:buClr>
                <a:schemeClr val="dk1"/>
              </a:buClr>
              <a:buSzPts val="2400"/>
              <a:buNone/>
            </a:pPr>
            <a:r>
              <a:t/>
            </a:r>
            <a:endParaRPr b="1" sz="2400"/>
          </a:p>
          <a:p>
            <a:pPr indent="0" lvl="0" marL="0" rtl="0" algn="l">
              <a:lnSpc>
                <a:spcPct val="90000"/>
              </a:lnSpc>
              <a:spcBef>
                <a:spcPts val="750"/>
              </a:spcBef>
              <a:spcAft>
                <a:spcPts val="1600"/>
              </a:spcAft>
              <a:buClr>
                <a:schemeClr val="lt1"/>
              </a:buClr>
              <a:buSzPts val="2400"/>
              <a:buNone/>
            </a:pPr>
            <a:br>
              <a:rPr b="1" lang="tr-TR" sz="2400">
                <a:solidFill>
                  <a:schemeClr val="lt1"/>
                </a:solidFill>
              </a:rPr>
            </a:br>
            <a:endParaRPr/>
          </a:p>
        </p:txBody>
      </p:sp>
      <p:pic>
        <p:nvPicPr>
          <p:cNvPr id="77" name="Google Shape;77;p15"/>
          <p:cNvPicPr preferRelativeResize="0"/>
          <p:nvPr/>
        </p:nvPicPr>
        <p:blipFill rotWithShape="1">
          <a:blip r:embed="rId3">
            <a:alphaModFix/>
          </a:blip>
          <a:srcRect b="0" l="0" r="0" t="0"/>
          <a:stretch/>
        </p:blipFill>
        <p:spPr>
          <a:xfrm>
            <a:off x="1559978" y="2409150"/>
            <a:ext cx="5848181" cy="3612059"/>
          </a:xfrm>
          <a:prstGeom prst="rect">
            <a:avLst/>
          </a:prstGeom>
          <a:noFill/>
          <a:ln>
            <a:noFill/>
          </a:ln>
        </p:spPr>
      </p:pic>
      <p:pic>
        <p:nvPicPr>
          <p:cNvPr descr="Programcı" id="78" name="Google Shape;78;p15"/>
          <p:cNvPicPr preferRelativeResize="0"/>
          <p:nvPr/>
        </p:nvPicPr>
        <p:blipFill rotWithShape="1">
          <a:blip r:embed="rId4">
            <a:alphaModFix/>
          </a:blip>
          <a:srcRect b="0" l="0" r="0" t="0"/>
          <a:stretch/>
        </p:blipFill>
        <p:spPr>
          <a:xfrm>
            <a:off x="335830" y="1052713"/>
            <a:ext cx="1224136" cy="1224136"/>
          </a:xfrm>
          <a:prstGeom prst="rect">
            <a:avLst/>
          </a:prstGeom>
          <a:noFill/>
          <a:ln>
            <a:noFill/>
          </a:ln>
        </p:spPr>
      </p:pic>
      <p:pic>
        <p:nvPicPr>
          <p:cNvPr descr="Kuzey ve Güney Amerika’yı gösteren dünya" id="79" name="Google Shape;79;p15"/>
          <p:cNvPicPr preferRelativeResize="0"/>
          <p:nvPr/>
        </p:nvPicPr>
        <p:blipFill rotWithShape="1">
          <a:blip r:embed="rId5">
            <a:alphaModFix/>
          </a:blip>
          <a:srcRect b="0" l="0" r="0" t="0"/>
          <a:stretch/>
        </p:blipFill>
        <p:spPr>
          <a:xfrm>
            <a:off x="7545595" y="1052725"/>
            <a:ext cx="1598404" cy="1598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tr-TR"/>
              <a:t>11.Sınıf Alan/Dal Dersleri</a:t>
            </a:r>
            <a:endParaRPr/>
          </a:p>
        </p:txBody>
      </p:sp>
      <p:sp>
        <p:nvSpPr>
          <p:cNvPr id="146" name="Google Shape;146;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Char char="●"/>
            </a:pPr>
            <a:r>
              <a:rPr lang="tr-TR" sz="2400"/>
              <a:t>Taşıma Modelleri</a:t>
            </a:r>
            <a:endParaRPr/>
          </a:p>
          <a:p>
            <a:pPr indent="-171450" lvl="0" marL="171450" rtl="0" algn="l">
              <a:lnSpc>
                <a:spcPct val="90000"/>
              </a:lnSpc>
              <a:spcBef>
                <a:spcPts val="750"/>
              </a:spcBef>
              <a:spcAft>
                <a:spcPts val="0"/>
              </a:spcAft>
              <a:buClr>
                <a:schemeClr val="dk1"/>
              </a:buClr>
              <a:buSzPts val="2400"/>
              <a:buChar char="●"/>
            </a:pPr>
            <a:r>
              <a:rPr lang="tr-TR" sz="2400"/>
              <a:t>Gümrük</a:t>
            </a:r>
            <a:endParaRPr sz="2400"/>
          </a:p>
          <a:p>
            <a:pPr indent="-171450" lvl="0" marL="171450" rtl="0" algn="l">
              <a:lnSpc>
                <a:spcPct val="90000"/>
              </a:lnSpc>
              <a:spcBef>
                <a:spcPts val="750"/>
              </a:spcBef>
              <a:spcAft>
                <a:spcPts val="0"/>
              </a:spcAft>
              <a:buClr>
                <a:schemeClr val="dk1"/>
              </a:buClr>
              <a:buSzPts val="2400"/>
              <a:buChar char="●"/>
            </a:pPr>
            <a:r>
              <a:rPr lang="tr-TR" sz="2400"/>
              <a:t>Lojistik Paket Programlar (Uygulama)</a:t>
            </a:r>
            <a:endParaRPr sz="2400"/>
          </a:p>
          <a:p>
            <a:pPr indent="-171450" lvl="0" marL="171450" rtl="0" algn="l">
              <a:lnSpc>
                <a:spcPct val="90000"/>
              </a:lnSpc>
              <a:spcBef>
                <a:spcPts val="750"/>
              </a:spcBef>
              <a:spcAft>
                <a:spcPts val="0"/>
              </a:spcAft>
              <a:buSzPts val="2400"/>
              <a:buChar char="●"/>
            </a:pPr>
            <a:r>
              <a:rPr lang="tr-TR" sz="2400"/>
              <a:t>Satın Alma</a:t>
            </a:r>
            <a:endParaRPr sz="2400"/>
          </a:p>
          <a:p>
            <a:pPr indent="-19050" lvl="0" marL="171450" rtl="0" algn="l">
              <a:lnSpc>
                <a:spcPct val="90000"/>
              </a:lnSpc>
              <a:spcBef>
                <a:spcPts val="750"/>
              </a:spcBef>
              <a:spcAft>
                <a:spcPts val="0"/>
              </a:spcAft>
              <a:buClr>
                <a:schemeClr val="dk1"/>
              </a:buClr>
              <a:buSzPts val="2400"/>
              <a:buNone/>
            </a:pPr>
            <a:r>
              <a:t/>
            </a:r>
            <a:endParaRPr sz="2400"/>
          </a:p>
          <a:p>
            <a:pPr indent="-171450" lvl="1" marL="514350" rtl="0" algn="l">
              <a:lnSpc>
                <a:spcPct val="90000"/>
              </a:lnSpc>
              <a:spcBef>
                <a:spcPts val="375"/>
              </a:spcBef>
              <a:spcAft>
                <a:spcPts val="0"/>
              </a:spcAft>
              <a:buClr>
                <a:schemeClr val="dk1"/>
              </a:buClr>
              <a:buSzPts val="2400"/>
              <a:buChar char="○"/>
            </a:pPr>
            <a:r>
              <a:rPr lang="tr-TR" sz="2400"/>
              <a:t>Depo Araç ve Malzemeleri</a:t>
            </a:r>
            <a:endParaRPr sz="2400"/>
          </a:p>
          <a:p>
            <a:pPr indent="-171450" lvl="1" marL="514350" rtl="0" algn="l">
              <a:lnSpc>
                <a:spcPct val="90000"/>
              </a:lnSpc>
              <a:spcBef>
                <a:spcPts val="375"/>
              </a:spcBef>
              <a:spcAft>
                <a:spcPts val="0"/>
              </a:spcAft>
              <a:buClr>
                <a:schemeClr val="dk1"/>
              </a:buClr>
              <a:buSzPts val="2400"/>
              <a:buChar char="○"/>
            </a:pPr>
            <a:r>
              <a:rPr lang="tr-TR" sz="2400"/>
              <a:t>Toplam Kalite Yönetimi</a:t>
            </a:r>
            <a:endParaRPr sz="2400"/>
          </a:p>
          <a:p>
            <a:pPr indent="-171450" lvl="1" marL="514350" rtl="0" algn="l">
              <a:lnSpc>
                <a:spcPct val="90000"/>
              </a:lnSpc>
              <a:spcBef>
                <a:spcPts val="375"/>
              </a:spcBef>
              <a:spcAft>
                <a:spcPts val="0"/>
              </a:spcAft>
              <a:buClr>
                <a:schemeClr val="dk1"/>
              </a:buClr>
              <a:buSzPts val="2400"/>
              <a:buChar char="○"/>
            </a:pPr>
            <a:r>
              <a:rPr lang="tr-TR" sz="2400"/>
              <a:t>Belgeler</a:t>
            </a:r>
            <a:endParaRPr sz="2400"/>
          </a:p>
          <a:p>
            <a:pPr indent="-171450" lvl="1" marL="514350" rtl="0" algn="l">
              <a:lnSpc>
                <a:spcPct val="90000"/>
              </a:lnSpc>
              <a:spcBef>
                <a:spcPts val="375"/>
              </a:spcBef>
              <a:spcAft>
                <a:spcPts val="0"/>
              </a:spcAft>
              <a:buClr>
                <a:schemeClr val="dk1"/>
              </a:buClr>
              <a:buSzPts val="2400"/>
              <a:buChar char="○"/>
            </a:pPr>
            <a:r>
              <a:rPr lang="tr-TR" sz="2400"/>
              <a:t>Sigorta</a:t>
            </a:r>
            <a:endParaRPr sz="2400"/>
          </a:p>
          <a:p>
            <a:pPr indent="-171450" lvl="1" marL="514350" rtl="0" algn="l">
              <a:lnSpc>
                <a:spcPct val="90000"/>
              </a:lnSpc>
              <a:spcBef>
                <a:spcPts val="375"/>
              </a:spcBef>
              <a:spcAft>
                <a:spcPts val="1600"/>
              </a:spcAft>
              <a:buClr>
                <a:schemeClr val="dk1"/>
              </a:buClr>
              <a:buSzPts val="2400"/>
              <a:buChar char="○"/>
            </a:pPr>
            <a:r>
              <a:rPr lang="tr-TR" sz="2400"/>
              <a:t>Muhasebe</a:t>
            </a:r>
            <a:endParaRPr sz="2400"/>
          </a:p>
        </p:txBody>
      </p:sp>
      <p:sp>
        <p:nvSpPr>
          <p:cNvPr id="147" name="Google Shape;147;p24"/>
          <p:cNvSpPr txBox="1"/>
          <p:nvPr>
            <p:ph idx="12" type="sldNum"/>
          </p:nvPr>
        </p:nvSpPr>
        <p:spPr>
          <a:xfrm>
            <a:off x="8811259" y="6573518"/>
            <a:ext cx="127001" cy="1778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http://geography.mrdonn.org/banner_globes.gif" id="148" name="Google Shape;148;p24"/>
          <p:cNvPicPr preferRelativeResize="0"/>
          <p:nvPr/>
        </p:nvPicPr>
        <p:blipFill rotWithShape="1">
          <a:blip r:embed="rId3">
            <a:alphaModFix/>
          </a:blip>
          <a:srcRect b="0" l="0" r="0" t="0"/>
          <a:stretch/>
        </p:blipFill>
        <p:spPr>
          <a:xfrm rot="917197">
            <a:off x="5574688" y="4049243"/>
            <a:ext cx="3352233" cy="1927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i="0" lang="tr-TR" sz="3300" u="none" cap="none" strike="noStrike">
                <a:solidFill>
                  <a:schemeClr val="dk1"/>
                </a:solidFill>
                <a:latin typeface="Calibri"/>
                <a:ea typeface="Calibri"/>
                <a:cs typeface="Calibri"/>
                <a:sym typeface="Calibri"/>
              </a:rPr>
              <a:t>12. Sınıf Alan/Dal Dersleri</a:t>
            </a:r>
            <a:endParaRPr b="1" i="0" sz="3300" u="none" cap="none" strike="noStrike">
              <a:solidFill>
                <a:schemeClr val="dk1"/>
              </a:solidFill>
              <a:latin typeface="Calibri"/>
              <a:ea typeface="Calibri"/>
              <a:cs typeface="Calibri"/>
              <a:sym typeface="Calibri"/>
            </a:endParaRPr>
          </a:p>
        </p:txBody>
      </p:sp>
      <p:sp>
        <p:nvSpPr>
          <p:cNvPr id="154" name="Google Shape;154;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118871" rtl="0" algn="l">
              <a:lnSpc>
                <a:spcPct val="90000"/>
              </a:lnSpc>
              <a:spcBef>
                <a:spcPts val="0"/>
              </a:spcBef>
              <a:spcAft>
                <a:spcPts val="0"/>
              </a:spcAft>
              <a:buClr>
                <a:schemeClr val="dk1"/>
              </a:buClr>
              <a:buSzPts val="2100"/>
              <a:buNone/>
            </a:pPr>
            <a:r>
              <a:t/>
            </a:r>
            <a:endParaRPr/>
          </a:p>
          <a:p>
            <a:pPr indent="-209550" lvl="0" marL="171450" rtl="0" algn="l">
              <a:lnSpc>
                <a:spcPct val="90000"/>
              </a:lnSpc>
              <a:spcBef>
                <a:spcPts val="750"/>
              </a:spcBef>
              <a:spcAft>
                <a:spcPts val="0"/>
              </a:spcAft>
              <a:buClr>
                <a:schemeClr val="dk1"/>
              </a:buClr>
              <a:buSzPts val="2700"/>
              <a:buChar char="●"/>
            </a:pPr>
            <a:r>
              <a:rPr lang="tr-TR" sz="2400"/>
              <a:t>İşletmelerde Beceri Eğitimi (Staj)</a:t>
            </a:r>
            <a:endParaRPr sz="2400"/>
          </a:p>
          <a:p>
            <a:pPr indent="-209550" lvl="0" marL="171450" rtl="0" algn="l">
              <a:lnSpc>
                <a:spcPct val="90000"/>
              </a:lnSpc>
              <a:spcBef>
                <a:spcPts val="750"/>
              </a:spcBef>
              <a:spcAft>
                <a:spcPts val="1600"/>
              </a:spcAft>
              <a:buClr>
                <a:schemeClr val="dk1"/>
              </a:buClr>
              <a:buSzPts val="2700"/>
              <a:buChar char="●"/>
            </a:pPr>
            <a:r>
              <a:rPr lang="tr-TR" sz="2400"/>
              <a:t>Seçmeli Alan Dersi</a:t>
            </a:r>
            <a:endParaRPr sz="2400"/>
          </a:p>
        </p:txBody>
      </p:sp>
      <p:sp>
        <p:nvSpPr>
          <p:cNvPr id="155" name="Google Shape;155;p25"/>
          <p:cNvSpPr txBox="1"/>
          <p:nvPr>
            <p:ph idx="12" type="sldNum"/>
          </p:nvPr>
        </p:nvSpPr>
        <p:spPr>
          <a:xfrm>
            <a:off x="8811259" y="6573518"/>
            <a:ext cx="127001" cy="1778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http://www.dashe.com/wp-content/uploads/2011/04/Results-Clipart.png" id="156" name="Google Shape;156;p25"/>
          <p:cNvPicPr preferRelativeResize="0"/>
          <p:nvPr/>
        </p:nvPicPr>
        <p:blipFill rotWithShape="1">
          <a:blip r:embed="rId3">
            <a:alphaModFix/>
          </a:blip>
          <a:srcRect b="0" l="0" r="0" t="0"/>
          <a:stretch/>
        </p:blipFill>
        <p:spPr>
          <a:xfrm>
            <a:off x="4211960" y="2554117"/>
            <a:ext cx="4392488" cy="37577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185"/>
              <a:buFont typeface="Calibri"/>
              <a:buNone/>
            </a:pPr>
            <a:r>
              <a:rPr b="1" lang="tr-TR" sz="4185"/>
              <a:t>MEZUN OLDUN, YA SONRA?</a:t>
            </a:r>
            <a:endParaRPr/>
          </a:p>
        </p:txBody>
      </p:sp>
      <p:sp>
        <p:nvSpPr>
          <p:cNvPr id="162" name="Google Shape;162;p26"/>
          <p:cNvSpPr txBox="1"/>
          <p:nvPr>
            <p:ph idx="1" type="body"/>
          </p:nvPr>
        </p:nvSpPr>
        <p:spPr>
          <a:xfrm>
            <a:off x="127000" y="1775190"/>
            <a:ext cx="3796928" cy="4678145"/>
          </a:xfrm>
          <a:prstGeom prst="rect">
            <a:avLst/>
          </a:prstGeom>
          <a:noFill/>
          <a:ln>
            <a:noFill/>
          </a:ln>
        </p:spPr>
        <p:txBody>
          <a:bodyPr anchorCtr="0" anchor="t" bIns="45700" lIns="91425" spcFirstLastPara="1" rIns="91425" wrap="square" tIns="45700">
            <a:noAutofit/>
          </a:bodyPr>
          <a:lstStyle/>
          <a:p>
            <a:pPr indent="-201168" lvl="0" marL="320040" rtl="0" algn="l">
              <a:lnSpc>
                <a:spcPct val="90000"/>
              </a:lnSpc>
              <a:spcBef>
                <a:spcPts val="0"/>
              </a:spcBef>
              <a:spcAft>
                <a:spcPts val="0"/>
              </a:spcAft>
              <a:buClr>
                <a:schemeClr val="dk1"/>
              </a:buClr>
              <a:buSzPts val="2400"/>
              <a:buFont typeface="Noto Sans Symbols"/>
              <a:buNone/>
            </a:pPr>
            <a:r>
              <a:rPr lang="tr-TR"/>
              <a:t>   Lojistik dalından mezun olan öğrencilerimiz;</a:t>
            </a:r>
            <a:endParaRPr/>
          </a:p>
          <a:p>
            <a:pPr indent="-201168" lvl="0" marL="320040" rtl="0" algn="l">
              <a:lnSpc>
                <a:spcPct val="90000"/>
              </a:lnSpc>
              <a:spcBef>
                <a:spcPts val="750"/>
              </a:spcBef>
              <a:spcAft>
                <a:spcPts val="0"/>
              </a:spcAft>
              <a:buClr>
                <a:schemeClr val="dk1"/>
              </a:buClr>
              <a:buSzPts val="2100"/>
              <a:buFont typeface="Noto Sans Symbols"/>
              <a:buNone/>
            </a:pPr>
            <a:r>
              <a:t/>
            </a:r>
            <a:endParaRPr/>
          </a:p>
          <a:p>
            <a:pPr indent="-171450" lvl="0" marL="171450" rtl="0" algn="l">
              <a:lnSpc>
                <a:spcPct val="90000"/>
              </a:lnSpc>
              <a:spcBef>
                <a:spcPts val="750"/>
              </a:spcBef>
              <a:spcAft>
                <a:spcPts val="0"/>
              </a:spcAft>
              <a:buClr>
                <a:schemeClr val="dk1"/>
              </a:buClr>
              <a:buSzPts val="2400"/>
              <a:buChar char="●"/>
            </a:pPr>
            <a:r>
              <a:rPr lang="tr-TR"/>
              <a:t>2 (iki) yıllık Meslek Yüksek Okulu (MYO) programlarına ve</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1600"/>
              </a:spcAft>
              <a:buClr>
                <a:schemeClr val="dk1"/>
              </a:buClr>
              <a:buSzPts val="2400"/>
              <a:buChar char="●"/>
            </a:pPr>
            <a:r>
              <a:rPr lang="tr-TR"/>
              <a:t>4 (dört) yıllık Yüksek Öğretim lisans programlarına yerleşebilirler.</a:t>
            </a:r>
            <a:endParaRPr/>
          </a:p>
        </p:txBody>
      </p:sp>
      <p:sp>
        <p:nvSpPr>
          <p:cNvPr id="163" name="Google Shape;163;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Görüntü" id="164" name="Google Shape;164;p26"/>
          <p:cNvPicPr preferRelativeResize="0"/>
          <p:nvPr/>
        </p:nvPicPr>
        <p:blipFill rotWithShape="1">
          <a:blip r:embed="rId3">
            <a:alphaModFix/>
          </a:blip>
          <a:srcRect b="0" l="0" r="0" t="0"/>
          <a:stretch/>
        </p:blipFill>
        <p:spPr>
          <a:xfrm>
            <a:off x="4121234" y="1677591"/>
            <a:ext cx="3880149" cy="2182584"/>
          </a:xfrm>
          <a:prstGeom prst="rect">
            <a:avLst/>
          </a:prstGeom>
          <a:noFill/>
          <a:ln>
            <a:noFill/>
          </a:ln>
          <a:effectLst>
            <a:outerShdw blurRad="254000" rotWithShape="0" dir="16200000" dist="127000">
              <a:srgbClr val="000000">
                <a:alpha val="69803"/>
              </a:srgbClr>
            </a:outerShdw>
          </a:effectLst>
        </p:spPr>
      </p:pic>
      <p:pic>
        <p:nvPicPr>
          <p:cNvPr descr="Görüntü" id="165" name="Google Shape;165;p26"/>
          <p:cNvPicPr preferRelativeResize="0"/>
          <p:nvPr/>
        </p:nvPicPr>
        <p:blipFill rotWithShape="1">
          <a:blip r:embed="rId4">
            <a:alphaModFix/>
          </a:blip>
          <a:srcRect b="0" l="0" r="0" t="0"/>
          <a:stretch/>
        </p:blipFill>
        <p:spPr>
          <a:xfrm>
            <a:off x="5446102" y="4056150"/>
            <a:ext cx="3004175" cy="1609380"/>
          </a:xfrm>
          <a:prstGeom prst="rect">
            <a:avLst/>
          </a:prstGeom>
          <a:noFill/>
          <a:ln>
            <a:noFill/>
          </a:ln>
          <a:effectLst>
            <a:reflection blurRad="0" dir="0" dist="0" endA="0" endPos="40000" fadeDir="5400000" kx="0" rotWithShape="0" algn="bl" stA="50000"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Calibri"/>
              <a:buNone/>
            </a:pPr>
            <a:r>
              <a:rPr b="1" lang="tr-TR" sz="3580"/>
              <a:t>Alanın Devamı Niteliğinde Olan Lisans Programları </a:t>
            </a:r>
            <a:endParaRPr b="1" sz="3580">
              <a:latin typeface="Calibri"/>
              <a:ea typeface="Calibri"/>
              <a:cs typeface="Calibri"/>
              <a:sym typeface="Calibri"/>
            </a:endParaRPr>
          </a:p>
        </p:txBody>
      </p:sp>
      <p:sp>
        <p:nvSpPr>
          <p:cNvPr id="171" name="Google Shape;171;p27"/>
          <p:cNvSpPr txBox="1"/>
          <p:nvPr>
            <p:ph idx="1" type="body"/>
          </p:nvPr>
        </p:nvSpPr>
        <p:spPr>
          <a:xfrm>
            <a:off x="628650" y="1825625"/>
            <a:ext cx="76113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Char char="●"/>
            </a:pPr>
            <a:r>
              <a:rPr lang="tr-TR" sz="2400"/>
              <a:t>Havacılık Yönetimi</a:t>
            </a:r>
            <a:endParaRPr sz="2400"/>
          </a:p>
          <a:p>
            <a:pPr indent="-381000" lvl="0" marL="457200" rtl="0" algn="l">
              <a:lnSpc>
                <a:spcPct val="90000"/>
              </a:lnSpc>
              <a:spcBef>
                <a:spcPts val="0"/>
              </a:spcBef>
              <a:spcAft>
                <a:spcPts val="0"/>
              </a:spcAft>
              <a:buSzPts val="2400"/>
              <a:buChar char="●"/>
            </a:pPr>
            <a:r>
              <a:rPr lang="tr-TR" sz="2400"/>
              <a:t>Lojistik</a:t>
            </a:r>
            <a:endParaRPr sz="2400"/>
          </a:p>
          <a:p>
            <a:pPr indent="-381000" lvl="0" marL="457200" rtl="0" algn="l">
              <a:lnSpc>
                <a:spcPct val="90000"/>
              </a:lnSpc>
              <a:spcBef>
                <a:spcPts val="0"/>
              </a:spcBef>
              <a:spcAft>
                <a:spcPts val="0"/>
              </a:spcAft>
              <a:buSzPts val="2400"/>
              <a:buChar char="●"/>
            </a:pPr>
            <a:r>
              <a:rPr lang="tr-TR" sz="2400"/>
              <a:t>Lojistik ve Taşımacılık </a:t>
            </a:r>
            <a:endParaRPr sz="2400"/>
          </a:p>
          <a:p>
            <a:pPr indent="-381000" lvl="0" marL="457200" rtl="0" algn="l">
              <a:lnSpc>
                <a:spcPct val="90000"/>
              </a:lnSpc>
              <a:spcBef>
                <a:spcPts val="0"/>
              </a:spcBef>
              <a:spcAft>
                <a:spcPts val="0"/>
              </a:spcAft>
              <a:buSzPts val="2400"/>
              <a:buChar char="●"/>
            </a:pPr>
            <a:r>
              <a:rPr lang="tr-TR" sz="2400"/>
              <a:t>Lojistik Yönetimi </a:t>
            </a:r>
            <a:endParaRPr sz="2400"/>
          </a:p>
          <a:p>
            <a:pPr indent="-381000" lvl="0" marL="457200" rtl="0" algn="l">
              <a:lnSpc>
                <a:spcPct val="90000"/>
              </a:lnSpc>
              <a:spcBef>
                <a:spcPts val="0"/>
              </a:spcBef>
              <a:spcAft>
                <a:spcPts val="0"/>
              </a:spcAft>
              <a:buSzPts val="2400"/>
              <a:buChar char="●"/>
            </a:pPr>
            <a:r>
              <a:rPr lang="tr-TR" sz="2400"/>
              <a:t>Ulaştırma ve Lojistik</a:t>
            </a:r>
            <a:endParaRPr sz="2400"/>
          </a:p>
          <a:p>
            <a:pPr indent="-381000" lvl="0" marL="457200" rtl="0" algn="l">
              <a:lnSpc>
                <a:spcPct val="90000"/>
              </a:lnSpc>
              <a:spcBef>
                <a:spcPts val="0"/>
              </a:spcBef>
              <a:spcAft>
                <a:spcPts val="0"/>
              </a:spcAft>
              <a:buSzPts val="2400"/>
              <a:buChar char="●"/>
            </a:pPr>
            <a:r>
              <a:rPr lang="tr-TR" sz="2400"/>
              <a:t>Uluslararası Lojistik ve Taşımacılık</a:t>
            </a:r>
            <a:endParaRPr sz="2400"/>
          </a:p>
          <a:p>
            <a:pPr indent="-381000" lvl="0" marL="457200" rtl="0" algn="l">
              <a:lnSpc>
                <a:spcPct val="90000"/>
              </a:lnSpc>
              <a:spcBef>
                <a:spcPts val="0"/>
              </a:spcBef>
              <a:spcAft>
                <a:spcPts val="0"/>
              </a:spcAft>
              <a:buSzPts val="2400"/>
              <a:buChar char="●"/>
            </a:pPr>
            <a:r>
              <a:rPr lang="tr-TR" sz="2400"/>
              <a:t>Uluslararası Ticaret ve Lojistik</a:t>
            </a:r>
            <a:endParaRPr sz="2400"/>
          </a:p>
          <a:p>
            <a:pPr indent="-381000" lvl="0" marL="457200" rtl="0" algn="l">
              <a:lnSpc>
                <a:spcPct val="90000"/>
              </a:lnSpc>
              <a:spcBef>
                <a:spcPts val="0"/>
              </a:spcBef>
              <a:spcAft>
                <a:spcPts val="0"/>
              </a:spcAft>
              <a:buSzPts val="2400"/>
              <a:buChar char="●"/>
            </a:pPr>
            <a:r>
              <a:rPr lang="tr-TR" sz="2400"/>
              <a:t>Uluslararası Ticaret ve Lojistik Yönetimi</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tr-TR" sz="3500"/>
              <a:t>Alanın Devamı Niteliğinde Olan Önlisans Programları</a:t>
            </a:r>
            <a:endParaRPr b="1" sz="3500"/>
          </a:p>
        </p:txBody>
      </p:sp>
      <p:sp>
        <p:nvSpPr>
          <p:cNvPr id="177" name="Google Shape;177;p28"/>
          <p:cNvSpPr txBox="1"/>
          <p:nvPr>
            <p:ph idx="1" type="body"/>
          </p:nvPr>
        </p:nvSpPr>
        <p:spPr>
          <a:xfrm>
            <a:off x="628650" y="1485600"/>
            <a:ext cx="8337000" cy="50094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000000"/>
              </a:buClr>
              <a:buSzPts val="2200"/>
              <a:buChar char="●"/>
            </a:pPr>
            <a:r>
              <a:rPr lang="tr-TR" sz="2500">
                <a:solidFill>
                  <a:srgbClr val="000000"/>
                </a:solidFill>
              </a:rPr>
              <a:t>Lojistik​</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Bankacılık ve Sigortacılık​</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Deniz Brokerliği​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Deniz ve Liman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Dış Ticaret​</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Emlak ve Emlak Yönetimi​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Enerji Tesisleri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Hava Lojistiği​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İnsan Kaynakları Yönetimi​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İşletme Yönetimi​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Kooperatifçilik​</a:t>
            </a:r>
            <a:endParaRPr sz="2500">
              <a:solidFill>
                <a:srgbClr val="000000"/>
              </a:solidFill>
            </a:endParaRPr>
          </a:p>
          <a:p>
            <a:pPr indent="0" lvl="0" marL="457200" rtl="0" algn="l">
              <a:spcBef>
                <a:spcPts val="75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tr-TR" sz="3500"/>
              <a:t>Alanın Devamı Niteliğinde Olan Önlisans Programları</a:t>
            </a:r>
            <a:endParaRPr b="1" sz="3500"/>
          </a:p>
          <a:p>
            <a:pPr indent="0" lvl="0" marL="0" rtl="0" algn="l">
              <a:spcBef>
                <a:spcPts val="0"/>
              </a:spcBef>
              <a:spcAft>
                <a:spcPts val="0"/>
              </a:spcAft>
              <a:buNone/>
            </a:pPr>
            <a:r>
              <a:t/>
            </a:r>
            <a:endParaRPr/>
          </a:p>
        </p:txBody>
      </p:sp>
      <p:sp>
        <p:nvSpPr>
          <p:cNvPr id="183" name="Google Shape;183;p29"/>
          <p:cNvSpPr txBox="1"/>
          <p:nvPr>
            <p:ph idx="1" type="body"/>
          </p:nvPr>
        </p:nvSpPr>
        <p:spPr>
          <a:xfrm>
            <a:off x="685800" y="1428325"/>
            <a:ext cx="7829700" cy="51015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000000"/>
              </a:buClr>
              <a:buSzPts val="2200"/>
              <a:buChar char="●"/>
            </a:pPr>
            <a:r>
              <a:rPr lang="tr-TR" sz="2500">
                <a:solidFill>
                  <a:srgbClr val="000000"/>
                </a:solidFill>
              </a:rPr>
              <a:t>Kültürel Miras ve Turizm​</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Marina işletme​</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Marina ve Yat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Marka iletişimi​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Menkul Kıymetler ve Sermaye Piyasası​</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Moda Yönetimi​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Muhasebe ve Vergi Uygulamaları​</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Otobüs Kaptanlığı​</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Pazarlama​</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Perakende Satış ve Mağaza Yönetimi​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Posta Hizmetleri​</a:t>
            </a:r>
            <a:endParaRPr sz="2500">
              <a:solidFill>
                <a:srgbClr val="000000"/>
              </a:solidFill>
            </a:endParaRPr>
          </a:p>
          <a:p>
            <a:pPr indent="0" lvl="0" marL="0" rtl="0" algn="l">
              <a:spcBef>
                <a:spcPts val="75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tr-TR" sz="3500"/>
              <a:t>Alanın Devamı Niteliğinde Olan Önlisans Programları</a:t>
            </a:r>
            <a:endParaRPr/>
          </a:p>
        </p:txBody>
      </p:sp>
      <p:sp>
        <p:nvSpPr>
          <p:cNvPr id="189" name="Google Shape;189;p30"/>
          <p:cNvSpPr txBox="1"/>
          <p:nvPr>
            <p:ph idx="1" type="body"/>
          </p:nvPr>
        </p:nvSpPr>
        <p:spPr>
          <a:xfrm>
            <a:off x="628650" y="1451075"/>
            <a:ext cx="7886700" cy="47259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000000"/>
              </a:buClr>
              <a:buSzPts val="2200"/>
              <a:buChar char="●"/>
            </a:pPr>
            <a:r>
              <a:rPr lang="tr-TR" sz="2500">
                <a:solidFill>
                  <a:srgbClr val="000000"/>
                </a:solidFill>
              </a:rPr>
              <a:t>Sağlık Kurumları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Sivil Hava Ulaştırma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Sivil Havacılık Kabin Hizmetleri​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Sosyal Güvenlik​</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Tarımsal işletmecilik​</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Turist Rehberliği​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Turizm Animasyonu​</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Turizm ve Otel işletmeciliği​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Turizm ve Seyahat Hizmetleri​</a:t>
            </a:r>
            <a:endParaRPr sz="2500">
              <a:solidFill>
                <a:srgbClr val="000000"/>
              </a:solidFill>
            </a:endParaRPr>
          </a:p>
          <a:p>
            <a:pPr indent="-368300" lvl="0" marL="457200" rtl="0" algn="l">
              <a:lnSpc>
                <a:spcPct val="115000"/>
              </a:lnSpc>
              <a:spcBef>
                <a:spcPts val="0"/>
              </a:spcBef>
              <a:spcAft>
                <a:spcPts val="0"/>
              </a:spcAft>
              <a:buClr>
                <a:srgbClr val="000000"/>
              </a:buClr>
              <a:buSzPts val="2200"/>
              <a:buChar char="●"/>
            </a:pPr>
            <a:r>
              <a:rPr lang="tr-TR" sz="2500">
                <a:solidFill>
                  <a:srgbClr val="000000"/>
                </a:solidFill>
              </a:rPr>
              <a:t>Uçuş Harekat Yöneticiliği​</a:t>
            </a:r>
            <a:endParaRPr sz="2500">
              <a:solidFill>
                <a:srgbClr val="000000"/>
              </a:solidFill>
            </a:endParaRPr>
          </a:p>
          <a:p>
            <a:pPr indent="0" lvl="0" marL="0" rtl="0" algn="l">
              <a:spcBef>
                <a:spcPts val="75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tr-TR"/>
              <a:t>Diğer Lisans ve Önlisans Programları</a:t>
            </a:r>
            <a:endParaRPr/>
          </a:p>
        </p:txBody>
      </p:sp>
      <p:sp>
        <p:nvSpPr>
          <p:cNvPr id="195" name="Google Shape;195;p31"/>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457200" lvl="0" marL="0" rtl="0" algn="l">
              <a:spcBef>
                <a:spcPts val="750"/>
              </a:spcBef>
              <a:spcAft>
                <a:spcPts val="1600"/>
              </a:spcAft>
              <a:buNone/>
            </a:pPr>
            <a:r>
              <a:rPr lang="tr-TR" sz="2600">
                <a:solidFill>
                  <a:srgbClr val="000000"/>
                </a:solidFill>
              </a:rPr>
              <a:t>Öğrencilerimiz tercih etmeleri durumunda alanın devamı niteliğinde olmayan diğer lisans ve önlisans programlarını da tercih edebilirler. Fakat unutmamalıdırlar ki alanın devamı niteliğindeki önlinans programlarını tercih etmeleri durumunda okul başarı puanları 0,12 yerine 0,18 katsayısı ile çarpılarak ham puanlarına eklenecektir.​</a:t>
            </a:r>
            <a:endParaRPr sz="29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tr-TR" sz="3350">
                <a:solidFill>
                  <a:srgbClr val="4E3B30"/>
                </a:solidFill>
                <a:latin typeface="Open Sans"/>
                <a:ea typeface="Open Sans"/>
                <a:cs typeface="Open Sans"/>
                <a:sym typeface="Open Sans"/>
              </a:rPr>
              <a:t>NEDEN LOJİSTİĞİ TERCİH ETMELİYİZ?</a:t>
            </a:r>
            <a:r>
              <a:rPr b="1" lang="tr-TR" sz="3350">
                <a:latin typeface="Open Sans"/>
                <a:ea typeface="Open Sans"/>
                <a:cs typeface="Open Sans"/>
                <a:sym typeface="Open Sans"/>
              </a:rPr>
              <a:t>​</a:t>
            </a:r>
            <a:endParaRPr b="1" sz="5300">
              <a:latin typeface="Open Sans"/>
              <a:ea typeface="Open Sans"/>
              <a:cs typeface="Open Sans"/>
              <a:sym typeface="Open Sans"/>
            </a:endParaRPr>
          </a:p>
        </p:txBody>
      </p:sp>
      <p:sp>
        <p:nvSpPr>
          <p:cNvPr id="201" name="Google Shape;201;p32"/>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361950" lvl="0" marL="673100" rtl="0" algn="l">
              <a:lnSpc>
                <a:spcPct val="115000"/>
              </a:lnSpc>
              <a:spcBef>
                <a:spcPts val="0"/>
              </a:spcBef>
              <a:spcAft>
                <a:spcPts val="0"/>
              </a:spcAft>
              <a:buSzPts val="2100"/>
              <a:buFont typeface="Open Sans"/>
              <a:buChar char="●"/>
            </a:pPr>
            <a:r>
              <a:rPr lang="tr-TR" sz="2500">
                <a:solidFill>
                  <a:srgbClr val="4E3B30"/>
                </a:solidFill>
              </a:rPr>
              <a:t>Geleceğin mesleği</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Yetenekli - eğitimli çalışan eksikliği</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Mezuniyet sonrası iş imkanı</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Rekabet azlığı</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Konusunda eğitimli deneyimli eğitimciler</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Üniversite sınavlarına girişte avantaj</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Sektörde eğitim almış çalışan saygınlığı</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Kendi işinizin patronu olma imkanı</a:t>
            </a:r>
            <a:r>
              <a:rPr lang="tr-TR" sz="2500"/>
              <a:t>​</a:t>
            </a:r>
            <a:endParaRPr sz="2500"/>
          </a:p>
          <a:p>
            <a:pPr indent="-361950" lvl="0" marL="673100" rtl="0" algn="l">
              <a:lnSpc>
                <a:spcPct val="115000"/>
              </a:lnSpc>
              <a:spcBef>
                <a:spcPts val="0"/>
              </a:spcBef>
              <a:spcAft>
                <a:spcPts val="0"/>
              </a:spcAft>
              <a:buSzPts val="2100"/>
              <a:buFont typeface="Open Sans"/>
              <a:buChar char="●"/>
            </a:pPr>
            <a:r>
              <a:rPr lang="tr-TR" sz="2500">
                <a:solidFill>
                  <a:srgbClr val="4E3B30"/>
                </a:solidFill>
              </a:rPr>
              <a:t>Hem özel sektörde hem devlette iş imkanları</a:t>
            </a:r>
            <a:r>
              <a:rPr lang="tr-TR" sz="2500"/>
              <a:t>​</a:t>
            </a:r>
            <a:endParaRPr sz="2500"/>
          </a:p>
          <a:p>
            <a:pPr indent="0" lvl="0" marL="0" rtl="0" algn="l">
              <a:spcBef>
                <a:spcPts val="75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300"/>
              <a:buFont typeface="Calibri"/>
              <a:buNone/>
            </a:pPr>
            <a:r>
              <a:rPr b="1" lang="tr-TR"/>
              <a:t>NEREDE ÇALIŞABİLİRSİN?</a:t>
            </a:r>
            <a:endParaRPr/>
          </a:p>
          <a:p>
            <a:pPr indent="0" lvl="0" marL="0" rtl="0" algn="l">
              <a:spcBef>
                <a:spcPts val="0"/>
              </a:spcBef>
              <a:spcAft>
                <a:spcPts val="0"/>
              </a:spcAft>
              <a:buNone/>
            </a:pPr>
            <a:r>
              <a:t/>
            </a:r>
            <a:endParaRPr/>
          </a:p>
        </p:txBody>
      </p:sp>
      <p:sp>
        <p:nvSpPr>
          <p:cNvPr id="207" name="Google Shape;207;p33"/>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292100" lvl="0" marL="292100" rtl="0" algn="ctr">
              <a:lnSpc>
                <a:spcPct val="115000"/>
              </a:lnSpc>
              <a:spcBef>
                <a:spcPts val="0"/>
              </a:spcBef>
              <a:spcAft>
                <a:spcPts val="0"/>
              </a:spcAft>
              <a:buClr>
                <a:schemeClr val="dk1"/>
              </a:buClr>
              <a:buSzPts val="1100"/>
              <a:buFont typeface="Arial"/>
              <a:buNone/>
            </a:pPr>
            <a:r>
              <a:rPr lang="tr-TR" sz="2400">
                <a:solidFill>
                  <a:srgbClr val="4E3B30"/>
                </a:solidFill>
              </a:rPr>
              <a:t>Ulaştırma ve Lojistik mezunları kamu ve özel sektörde iş bulma imkanına sahiptir. </a:t>
            </a:r>
            <a:r>
              <a:rPr lang="tr-TR" sz="2400"/>
              <a:t>​</a:t>
            </a:r>
            <a:endParaRPr sz="2400"/>
          </a:p>
          <a:p>
            <a:pPr indent="-292100" lvl="0" marL="292100" rtl="0" algn="ctr">
              <a:lnSpc>
                <a:spcPct val="115000"/>
              </a:lnSpc>
              <a:spcBef>
                <a:spcPts val="0"/>
              </a:spcBef>
              <a:spcAft>
                <a:spcPts val="0"/>
              </a:spcAft>
              <a:buClr>
                <a:schemeClr val="dk1"/>
              </a:buClr>
              <a:buSzPts val="1100"/>
              <a:buFont typeface="Arial"/>
              <a:buNone/>
            </a:pPr>
            <a:r>
              <a:rPr lang="tr-TR" sz="2400">
                <a:solidFill>
                  <a:srgbClr val="4E3B30"/>
                </a:solidFill>
              </a:rPr>
              <a:t>Hava, kara, deniz ve demiryolu taşımacılık şirketlerinin tamamı ile lojistik firmaları, yük ve yolcu taşımacılığı yapan firmalar, taşıma organizatörleri, gümrük müşavirlikleri ve ticari faaliyetlerle uğraşan firmaların lojistik departmanları potansiyel çalışma alanlarının en önde gelenleridir</a:t>
            </a:r>
            <a:endParaRPr sz="2400">
              <a:solidFill>
                <a:srgbClr val="4E3B30"/>
              </a:solidFill>
            </a:endParaRPr>
          </a:p>
          <a:p>
            <a:pPr indent="0" lvl="0" marL="0" rtl="0" algn="l">
              <a:spcBef>
                <a:spcPts val="75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533400" y="4495800"/>
            <a:ext cx="8215064" cy="210155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tr-TR"/>
              <a:t>Lojistik "kargoculuk" değil, geniş bir tedarik zinciri yönetimidir.</a:t>
            </a:r>
            <a:endParaRPr/>
          </a:p>
        </p:txBody>
      </p:sp>
      <p:pic>
        <p:nvPicPr>
          <p:cNvPr id="85" name="Google Shape;85;p16"/>
          <p:cNvPicPr preferRelativeResize="0"/>
          <p:nvPr/>
        </p:nvPicPr>
        <p:blipFill rotWithShape="1">
          <a:blip r:embed="rId3">
            <a:alphaModFix/>
          </a:blip>
          <a:srcRect b="0" l="0" r="0" t="0"/>
          <a:stretch/>
        </p:blipFill>
        <p:spPr>
          <a:xfrm>
            <a:off x="0" y="-171400"/>
            <a:ext cx="9144000" cy="47525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253350" y="106000"/>
            <a:ext cx="8637300" cy="132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tr-TR" sz="3600"/>
              <a:t>Lojistik Lisans ve Önlisans Mezunlarının İş Olanakları</a:t>
            </a:r>
            <a:endParaRPr b="1" sz="3400"/>
          </a:p>
        </p:txBody>
      </p:sp>
      <p:sp>
        <p:nvSpPr>
          <p:cNvPr id="213" name="Google Shape;213;p34"/>
          <p:cNvSpPr txBox="1"/>
          <p:nvPr>
            <p:ph idx="1" type="body"/>
          </p:nvPr>
        </p:nvSpPr>
        <p:spPr>
          <a:xfrm>
            <a:off x="107625" y="2021125"/>
            <a:ext cx="3744300" cy="41979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Char char="●"/>
            </a:pPr>
            <a:r>
              <a:rPr lang="tr-TR" sz="2400"/>
              <a:t>Lojistik İşletmeleri</a:t>
            </a:r>
            <a:endParaRPr/>
          </a:p>
          <a:p>
            <a:pPr indent="-171450" lvl="0" marL="171450" rtl="0" algn="l">
              <a:lnSpc>
                <a:spcPct val="90000"/>
              </a:lnSpc>
              <a:spcBef>
                <a:spcPts val="750"/>
              </a:spcBef>
              <a:spcAft>
                <a:spcPts val="0"/>
              </a:spcAft>
              <a:buClr>
                <a:schemeClr val="dk1"/>
              </a:buClr>
              <a:buSzPts val="2400"/>
              <a:buChar char="●"/>
            </a:pPr>
            <a:r>
              <a:rPr lang="tr-TR" sz="2400"/>
              <a:t>Deniz ve </a:t>
            </a:r>
            <a:r>
              <a:rPr lang="tr-TR" sz="2400"/>
              <a:t>Liman İşletmeleri</a:t>
            </a:r>
            <a:endParaRPr sz="2400"/>
          </a:p>
          <a:p>
            <a:pPr indent="-171450" lvl="0" marL="171450" rtl="0" algn="l">
              <a:lnSpc>
                <a:spcPct val="90000"/>
              </a:lnSpc>
              <a:spcBef>
                <a:spcPts val="750"/>
              </a:spcBef>
              <a:spcAft>
                <a:spcPts val="0"/>
              </a:spcAft>
              <a:buClr>
                <a:schemeClr val="dk1"/>
              </a:buClr>
              <a:buSzPts val="2400"/>
              <a:buChar char="●"/>
            </a:pPr>
            <a:r>
              <a:rPr lang="tr-TR" sz="2400"/>
              <a:t>Depolar ve Antrepolar</a:t>
            </a:r>
            <a:endParaRPr sz="2400"/>
          </a:p>
          <a:p>
            <a:pPr indent="-171450" lvl="0" marL="171450" rtl="0" algn="l">
              <a:lnSpc>
                <a:spcPct val="90000"/>
              </a:lnSpc>
              <a:spcBef>
                <a:spcPts val="750"/>
              </a:spcBef>
              <a:spcAft>
                <a:spcPts val="0"/>
              </a:spcAft>
              <a:buClr>
                <a:schemeClr val="dk1"/>
              </a:buClr>
              <a:buSzPts val="2400"/>
              <a:buChar char="●"/>
            </a:pPr>
            <a:r>
              <a:rPr lang="tr-TR" sz="2400"/>
              <a:t>Serbest Bölgeler</a:t>
            </a:r>
            <a:endParaRPr sz="2400"/>
          </a:p>
          <a:p>
            <a:pPr indent="-209550" lvl="0" marL="171450" rtl="0" algn="l">
              <a:spcBef>
                <a:spcPts val="1600"/>
              </a:spcBef>
              <a:spcAft>
                <a:spcPts val="0"/>
              </a:spcAft>
              <a:buSzPts val="2400"/>
              <a:buChar char="●"/>
            </a:pPr>
            <a:r>
              <a:rPr lang="tr-TR" sz="2400"/>
              <a:t>Taşıma İşleri Organizatörü (Freight Forwarder)</a:t>
            </a:r>
            <a:endParaRPr sz="2400"/>
          </a:p>
        </p:txBody>
      </p:sp>
      <p:sp>
        <p:nvSpPr>
          <p:cNvPr id="214" name="Google Shape;214;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Görüntü" id="215" name="Google Shape;215;p34"/>
          <p:cNvPicPr preferRelativeResize="0"/>
          <p:nvPr/>
        </p:nvPicPr>
        <p:blipFill rotWithShape="1">
          <a:blip r:embed="rId3">
            <a:alphaModFix/>
          </a:blip>
          <a:srcRect b="0" l="0" r="0" t="0"/>
          <a:stretch/>
        </p:blipFill>
        <p:spPr>
          <a:xfrm>
            <a:off x="3851920" y="3085687"/>
            <a:ext cx="2100323" cy="1035971"/>
          </a:xfrm>
          <a:prstGeom prst="rect">
            <a:avLst/>
          </a:prstGeom>
          <a:noFill/>
          <a:ln>
            <a:noFill/>
          </a:ln>
        </p:spPr>
      </p:pic>
      <p:pic>
        <p:nvPicPr>
          <p:cNvPr id="216" name="Google Shape;216;p34"/>
          <p:cNvPicPr preferRelativeResize="0"/>
          <p:nvPr/>
        </p:nvPicPr>
        <p:blipFill rotWithShape="1">
          <a:blip r:embed="rId4">
            <a:alphaModFix/>
          </a:blip>
          <a:srcRect b="0" l="0" r="0" t="0"/>
          <a:stretch/>
        </p:blipFill>
        <p:spPr>
          <a:xfrm>
            <a:off x="4035511" y="1708113"/>
            <a:ext cx="2071576" cy="1382081"/>
          </a:xfrm>
          <a:prstGeom prst="rect">
            <a:avLst/>
          </a:prstGeom>
          <a:noFill/>
          <a:ln>
            <a:noFill/>
          </a:ln>
        </p:spPr>
      </p:pic>
      <p:pic>
        <p:nvPicPr>
          <p:cNvPr id="217" name="Google Shape;217;p34"/>
          <p:cNvPicPr preferRelativeResize="0"/>
          <p:nvPr/>
        </p:nvPicPr>
        <p:blipFill rotWithShape="1">
          <a:blip r:embed="rId5">
            <a:alphaModFix/>
          </a:blip>
          <a:srcRect b="0" l="0" r="0" t="0"/>
          <a:stretch/>
        </p:blipFill>
        <p:spPr>
          <a:xfrm>
            <a:off x="7111071" y="5382624"/>
            <a:ext cx="1449964" cy="906228"/>
          </a:xfrm>
          <a:prstGeom prst="rect">
            <a:avLst/>
          </a:prstGeom>
          <a:noFill/>
          <a:ln>
            <a:noFill/>
          </a:ln>
        </p:spPr>
      </p:pic>
      <p:pic>
        <p:nvPicPr>
          <p:cNvPr descr="Görüntü" id="218" name="Google Shape;218;p34"/>
          <p:cNvPicPr preferRelativeResize="0"/>
          <p:nvPr/>
        </p:nvPicPr>
        <p:blipFill rotWithShape="1">
          <a:blip r:embed="rId6">
            <a:alphaModFix/>
          </a:blip>
          <a:srcRect b="0" l="0" r="0" t="0"/>
          <a:stretch/>
        </p:blipFill>
        <p:spPr>
          <a:xfrm>
            <a:off x="4844728" y="4553139"/>
            <a:ext cx="2922254" cy="604542"/>
          </a:xfrm>
          <a:prstGeom prst="rect">
            <a:avLst/>
          </a:prstGeom>
          <a:noFill/>
          <a:ln>
            <a:noFill/>
          </a:ln>
        </p:spPr>
      </p:pic>
      <p:pic>
        <p:nvPicPr>
          <p:cNvPr descr="Görüntü" id="219" name="Google Shape;219;p34"/>
          <p:cNvPicPr preferRelativeResize="0"/>
          <p:nvPr/>
        </p:nvPicPr>
        <p:blipFill rotWithShape="1">
          <a:blip r:embed="rId7">
            <a:alphaModFix/>
          </a:blip>
          <a:srcRect b="0" l="0" r="0" t="0"/>
          <a:stretch/>
        </p:blipFill>
        <p:spPr>
          <a:xfrm>
            <a:off x="6716820" y="3377094"/>
            <a:ext cx="2100323" cy="7202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683568" y="476672"/>
            <a:ext cx="7747248" cy="10801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tr-TR" sz="3200">
                <a:latin typeface="Calibri"/>
                <a:ea typeface="Calibri"/>
                <a:cs typeface="Calibri"/>
                <a:sym typeface="Calibri"/>
              </a:rPr>
              <a:t>MEZUNLARIMIZIN ÇALIŞABİLECEĞİ KAMU KURUMLARI</a:t>
            </a:r>
            <a:endParaRPr/>
          </a:p>
        </p:txBody>
      </p:sp>
      <p:sp>
        <p:nvSpPr>
          <p:cNvPr id="225" name="Google Shape;225;p35"/>
          <p:cNvSpPr txBox="1"/>
          <p:nvPr>
            <p:ph idx="1" type="body"/>
          </p:nvPr>
        </p:nvSpPr>
        <p:spPr>
          <a:xfrm>
            <a:off x="395536" y="1700807"/>
            <a:ext cx="8496944" cy="46085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None/>
            </a:pPr>
            <a:r>
              <a:rPr b="1" lang="tr-TR" sz="3600"/>
              <a:t>Kamuda çalışma imkanları (Memur Olma):</a:t>
            </a:r>
            <a:endParaRPr/>
          </a:p>
          <a:p>
            <a:pPr indent="-171450" lvl="0" marL="171450" rtl="0" algn="l">
              <a:lnSpc>
                <a:spcPct val="150000"/>
              </a:lnSpc>
              <a:spcBef>
                <a:spcPts val="750"/>
              </a:spcBef>
              <a:spcAft>
                <a:spcPts val="0"/>
              </a:spcAft>
              <a:buClr>
                <a:schemeClr val="dk1"/>
              </a:buClr>
              <a:buSzPts val="2100"/>
              <a:buChar char="●"/>
            </a:pPr>
            <a:r>
              <a:rPr lang="tr-TR"/>
              <a:t>Ulaştırma ve Altyapı Bakanlığı</a:t>
            </a:r>
            <a:endParaRPr/>
          </a:p>
          <a:p>
            <a:pPr indent="-171450" lvl="0" marL="171450" rtl="0" algn="l">
              <a:lnSpc>
                <a:spcPct val="150000"/>
              </a:lnSpc>
              <a:spcBef>
                <a:spcPts val="750"/>
              </a:spcBef>
              <a:spcAft>
                <a:spcPts val="0"/>
              </a:spcAft>
              <a:buClr>
                <a:schemeClr val="dk1"/>
              </a:buClr>
              <a:buSzPts val="2100"/>
              <a:buChar char="●"/>
            </a:pPr>
            <a:r>
              <a:rPr lang="tr-TR"/>
              <a:t>Ticaret Bakanlığı (Gümrük İdareleri) </a:t>
            </a:r>
            <a:endParaRPr/>
          </a:p>
          <a:p>
            <a:pPr indent="-171450" lvl="0" marL="171450" rtl="0" algn="l">
              <a:lnSpc>
                <a:spcPct val="150000"/>
              </a:lnSpc>
              <a:spcBef>
                <a:spcPts val="750"/>
              </a:spcBef>
              <a:spcAft>
                <a:spcPts val="0"/>
              </a:spcAft>
              <a:buClr>
                <a:schemeClr val="dk1"/>
              </a:buClr>
              <a:buSzPts val="2100"/>
              <a:buChar char="●"/>
            </a:pPr>
            <a:r>
              <a:rPr lang="tr-TR"/>
              <a:t>TCDD</a:t>
            </a:r>
            <a:endParaRPr/>
          </a:p>
          <a:p>
            <a:pPr indent="-171450" lvl="0" marL="171450" rtl="0" algn="l">
              <a:lnSpc>
                <a:spcPct val="150000"/>
              </a:lnSpc>
              <a:spcBef>
                <a:spcPts val="750"/>
              </a:spcBef>
              <a:spcAft>
                <a:spcPts val="0"/>
              </a:spcAft>
              <a:buClr>
                <a:schemeClr val="dk1"/>
              </a:buClr>
              <a:buSzPts val="2100"/>
              <a:buChar char="●"/>
            </a:pPr>
            <a:r>
              <a:rPr lang="tr-TR"/>
              <a:t>PTT ( 2 Yıllık ataması da var.)</a:t>
            </a:r>
            <a:endParaRPr/>
          </a:p>
          <a:p>
            <a:pPr indent="-171450" lvl="0" marL="171450" rtl="0" algn="l">
              <a:lnSpc>
                <a:spcPct val="150000"/>
              </a:lnSpc>
              <a:spcBef>
                <a:spcPts val="750"/>
              </a:spcBef>
              <a:spcAft>
                <a:spcPts val="0"/>
              </a:spcAft>
              <a:buClr>
                <a:schemeClr val="dk1"/>
              </a:buClr>
              <a:buSzPts val="2100"/>
              <a:buChar char="●"/>
            </a:pPr>
            <a:r>
              <a:rPr lang="tr-TR"/>
              <a:t>MEB (Öğretmenlik)</a:t>
            </a:r>
            <a:endParaRPr/>
          </a:p>
          <a:p>
            <a:pPr indent="0" lvl="0" marL="45720" rtl="0" algn="l">
              <a:lnSpc>
                <a:spcPct val="90000"/>
              </a:lnSpc>
              <a:spcBef>
                <a:spcPts val="750"/>
              </a:spcBef>
              <a:spcAft>
                <a:spcPts val="0"/>
              </a:spcAft>
              <a:buClr>
                <a:schemeClr val="dk1"/>
              </a:buClr>
              <a:buSzPts val="2400"/>
              <a:buNone/>
            </a:pPr>
            <a:r>
              <a:t/>
            </a:r>
            <a:endParaRPr sz="2400"/>
          </a:p>
          <a:p>
            <a:pPr indent="0" lvl="0" marL="45720" rtl="0" algn="l">
              <a:lnSpc>
                <a:spcPct val="90000"/>
              </a:lnSpc>
              <a:spcBef>
                <a:spcPts val="750"/>
              </a:spcBef>
              <a:spcAft>
                <a:spcPts val="0"/>
              </a:spcAft>
              <a:buClr>
                <a:schemeClr val="dk1"/>
              </a:buClr>
              <a:buSzPts val="2400"/>
              <a:buNone/>
            </a:pPr>
            <a:r>
              <a:t/>
            </a:r>
            <a:endParaRPr sz="2400"/>
          </a:p>
          <a:p>
            <a:pPr indent="0" lvl="0" marL="45720" rtl="0" algn="l">
              <a:lnSpc>
                <a:spcPct val="90000"/>
              </a:lnSpc>
              <a:spcBef>
                <a:spcPts val="750"/>
              </a:spcBef>
              <a:spcAft>
                <a:spcPts val="1600"/>
              </a:spcAft>
              <a:buClr>
                <a:schemeClr val="dk1"/>
              </a:buClr>
              <a:buSzPts val="2400"/>
              <a:buNone/>
            </a:pPr>
            <a:r>
              <a:t/>
            </a:r>
            <a:endParaRPr sz="2400"/>
          </a:p>
        </p:txBody>
      </p:sp>
      <p:pic>
        <p:nvPicPr>
          <p:cNvPr descr="http://www.clipartlord.com/wp-content/uploads/2015/01/train24.png" id="226" name="Google Shape;226;p35"/>
          <p:cNvPicPr preferRelativeResize="0"/>
          <p:nvPr/>
        </p:nvPicPr>
        <p:blipFill rotWithShape="1">
          <a:blip r:embed="rId3">
            <a:alphaModFix/>
          </a:blip>
          <a:srcRect b="0" l="0" r="0" t="0"/>
          <a:stretch/>
        </p:blipFill>
        <p:spPr>
          <a:xfrm>
            <a:off x="4247456" y="4869160"/>
            <a:ext cx="4896544" cy="1944216"/>
          </a:xfrm>
          <a:prstGeom prst="rect">
            <a:avLst/>
          </a:prstGeom>
          <a:noFill/>
          <a:ln>
            <a:noFill/>
          </a:ln>
        </p:spPr>
      </p:pic>
      <p:pic>
        <p:nvPicPr>
          <p:cNvPr descr="Görüntü" id="227" name="Google Shape;227;p35"/>
          <p:cNvPicPr preferRelativeResize="0"/>
          <p:nvPr/>
        </p:nvPicPr>
        <p:blipFill rotWithShape="1">
          <a:blip r:embed="rId4">
            <a:alphaModFix/>
          </a:blip>
          <a:srcRect b="0" l="0" r="0" t="0"/>
          <a:stretch/>
        </p:blipFill>
        <p:spPr>
          <a:xfrm>
            <a:off x="7613987" y="2596575"/>
            <a:ext cx="1036590" cy="953663"/>
          </a:xfrm>
          <a:prstGeom prst="rect">
            <a:avLst/>
          </a:prstGeom>
          <a:noFill/>
          <a:ln>
            <a:noFill/>
          </a:ln>
        </p:spPr>
      </p:pic>
      <p:pic>
        <p:nvPicPr>
          <p:cNvPr id="228" name="Google Shape;228;p35"/>
          <p:cNvPicPr preferRelativeResize="0"/>
          <p:nvPr/>
        </p:nvPicPr>
        <p:blipFill rotWithShape="1">
          <a:blip r:embed="rId5">
            <a:alphaModFix/>
          </a:blip>
          <a:srcRect b="0" l="0" r="0" t="0"/>
          <a:stretch/>
        </p:blipFill>
        <p:spPr>
          <a:xfrm>
            <a:off x="5239468" y="3550255"/>
            <a:ext cx="1567164" cy="9684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tr-TR" sz="3300"/>
              <a:t>Meslek Elemanında Aranan Özellikler</a:t>
            </a:r>
            <a:endParaRPr/>
          </a:p>
        </p:txBody>
      </p:sp>
      <p:sp>
        <p:nvSpPr>
          <p:cNvPr id="234" name="Google Shape;234;p36"/>
          <p:cNvSpPr txBox="1"/>
          <p:nvPr>
            <p:ph idx="1" type="body"/>
          </p:nvPr>
        </p:nvSpPr>
        <p:spPr>
          <a:xfrm>
            <a:off x="3779911" y="1556791"/>
            <a:ext cx="5158349" cy="5016727"/>
          </a:xfrm>
          <a:prstGeom prst="rect">
            <a:avLst/>
          </a:prstGeom>
          <a:noFill/>
          <a:ln>
            <a:noFill/>
          </a:ln>
        </p:spPr>
        <p:txBody>
          <a:bodyPr anchorCtr="0" anchor="t" bIns="45700" lIns="91425" spcFirstLastPara="1" rIns="91425" wrap="square" tIns="45700">
            <a:noAutofit/>
          </a:bodyPr>
          <a:lstStyle/>
          <a:p>
            <a:pPr indent="-177800" lvl="0" marL="171450" rtl="0" algn="l">
              <a:lnSpc>
                <a:spcPct val="115000"/>
              </a:lnSpc>
              <a:spcBef>
                <a:spcPts val="0"/>
              </a:spcBef>
              <a:spcAft>
                <a:spcPts val="0"/>
              </a:spcAft>
              <a:buClr>
                <a:srgbClr val="000000"/>
              </a:buClr>
              <a:buSzPts val="1900"/>
              <a:buChar char="●"/>
            </a:pPr>
            <a:r>
              <a:rPr lang="tr-TR" sz="2200">
                <a:solidFill>
                  <a:srgbClr val="000000"/>
                </a:solidFill>
              </a:rPr>
              <a:t>Yabancı Dil (İngilizce, Çince, Almanca, vb.)​</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İletişim becerileri​</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İnisiyatif alma​</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Sorumluluk bilinci​</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Girişimcilik ruhu​</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Sayısal beceri​</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Gelişime açık olma​</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Zamanını yönetebilme​</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Güvenirlilik​</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Açık sözlülük ve dürüstlük​</a:t>
            </a:r>
            <a:endParaRPr sz="2200">
              <a:solidFill>
                <a:srgbClr val="000000"/>
              </a:solidFill>
            </a:endParaRPr>
          </a:p>
          <a:p>
            <a:pPr indent="-177800" lvl="0" marL="171450" rtl="0" algn="l">
              <a:lnSpc>
                <a:spcPct val="115000"/>
              </a:lnSpc>
              <a:spcBef>
                <a:spcPts val="0"/>
              </a:spcBef>
              <a:spcAft>
                <a:spcPts val="0"/>
              </a:spcAft>
              <a:buClr>
                <a:srgbClr val="000000"/>
              </a:buClr>
              <a:buSzPts val="1900"/>
              <a:buChar char="●"/>
            </a:pPr>
            <a:r>
              <a:rPr lang="tr-TR" sz="2200">
                <a:solidFill>
                  <a:srgbClr val="000000"/>
                </a:solidFill>
              </a:rPr>
              <a:t>Takım çalışması</a:t>
            </a:r>
            <a:endParaRPr sz="2200">
              <a:solidFill>
                <a:srgbClr val="000000"/>
              </a:solidFill>
            </a:endParaRPr>
          </a:p>
          <a:p>
            <a:pPr indent="0" lvl="0" marL="0" rtl="0" algn="l">
              <a:lnSpc>
                <a:spcPct val="80000"/>
              </a:lnSpc>
              <a:spcBef>
                <a:spcPts val="750"/>
              </a:spcBef>
              <a:spcAft>
                <a:spcPts val="1600"/>
              </a:spcAft>
              <a:buNone/>
            </a:pPr>
            <a:r>
              <a:t/>
            </a:r>
            <a:endParaRPr sz="2220"/>
          </a:p>
        </p:txBody>
      </p:sp>
      <p:sp>
        <p:nvSpPr>
          <p:cNvPr id="235" name="Google Shape;235;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id="236" name="Google Shape;236;p36"/>
          <p:cNvPicPr preferRelativeResize="0"/>
          <p:nvPr/>
        </p:nvPicPr>
        <p:blipFill rotWithShape="1">
          <a:blip r:embed="rId3">
            <a:alphaModFix/>
          </a:blip>
          <a:srcRect b="0" l="0" r="0" t="0"/>
          <a:stretch/>
        </p:blipFill>
        <p:spPr>
          <a:xfrm>
            <a:off x="107504" y="1556791"/>
            <a:ext cx="3576763" cy="2732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tr-TR" sz="3600"/>
              <a:t>Alan Öğretmenleri</a:t>
            </a:r>
            <a:endParaRPr b="1" sz="3600"/>
          </a:p>
        </p:txBody>
      </p:sp>
      <p:sp>
        <p:nvSpPr>
          <p:cNvPr id="242" name="Google Shape;242;p37"/>
          <p:cNvSpPr txBox="1"/>
          <p:nvPr>
            <p:ph idx="1" type="body"/>
          </p:nvPr>
        </p:nvSpPr>
        <p:spPr>
          <a:xfrm>
            <a:off x="457200" y="1775191"/>
            <a:ext cx="4755158" cy="4480899"/>
          </a:xfrm>
          <a:prstGeom prst="rect">
            <a:avLst/>
          </a:prstGeom>
          <a:noFill/>
          <a:ln>
            <a:noFill/>
          </a:ln>
        </p:spPr>
        <p:txBody>
          <a:bodyPr anchorCtr="0" anchor="t" bIns="45700" lIns="91425" spcFirstLastPara="1" rIns="91425" wrap="square" tIns="45700">
            <a:noAutofit/>
          </a:bodyPr>
          <a:lstStyle/>
          <a:p>
            <a:pPr indent="-201168" lvl="0" marL="320040" rtl="0" algn="l">
              <a:lnSpc>
                <a:spcPct val="90000"/>
              </a:lnSpc>
              <a:spcBef>
                <a:spcPts val="0"/>
              </a:spcBef>
              <a:spcAft>
                <a:spcPts val="0"/>
              </a:spcAft>
              <a:buClr>
                <a:schemeClr val="dk1"/>
              </a:buClr>
              <a:buSzPts val="2100"/>
              <a:buFont typeface="Noto Sans Symbols"/>
              <a:buNone/>
            </a:pPr>
            <a:r>
              <a:t/>
            </a:r>
            <a:endParaRPr/>
          </a:p>
          <a:p>
            <a:pPr indent="-171450" lvl="0" marL="171450" rtl="0" algn="l">
              <a:lnSpc>
                <a:spcPct val="90000"/>
              </a:lnSpc>
              <a:spcBef>
                <a:spcPts val="750"/>
              </a:spcBef>
              <a:spcAft>
                <a:spcPts val="0"/>
              </a:spcAft>
              <a:buClr>
                <a:schemeClr val="dk1"/>
              </a:buClr>
              <a:buSzPts val="2400"/>
              <a:buChar char="●"/>
            </a:pPr>
            <a:r>
              <a:rPr b="1" lang="tr-TR" sz="2400"/>
              <a:t>Handan BABACAN </a:t>
            </a:r>
            <a:endParaRPr b="1" sz="2400"/>
          </a:p>
          <a:p>
            <a:pPr indent="-171450" lvl="0" marL="171450" rtl="0" algn="l">
              <a:lnSpc>
                <a:spcPct val="90000"/>
              </a:lnSpc>
              <a:spcBef>
                <a:spcPts val="1600"/>
              </a:spcBef>
              <a:spcAft>
                <a:spcPts val="1600"/>
              </a:spcAft>
              <a:buSzPts val="2400"/>
              <a:buChar char="●"/>
            </a:pPr>
            <a:r>
              <a:rPr b="1" lang="tr-TR" sz="2400"/>
              <a:t>Özkan ÖÇALAN</a:t>
            </a:r>
            <a:endParaRPr b="1" sz="2400"/>
          </a:p>
        </p:txBody>
      </p:sp>
      <p:sp>
        <p:nvSpPr>
          <p:cNvPr id="243" name="Google Shape;243;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Ekran Resmi 2018-05-10 00.46.30.png" id="244" name="Google Shape;244;p37"/>
          <p:cNvPicPr preferRelativeResize="0"/>
          <p:nvPr/>
        </p:nvPicPr>
        <p:blipFill rotWithShape="1">
          <a:blip r:embed="rId3">
            <a:alphaModFix/>
          </a:blip>
          <a:srcRect b="0" l="0" r="0" t="0"/>
          <a:stretch/>
        </p:blipFill>
        <p:spPr>
          <a:xfrm>
            <a:off x="4932040" y="3501008"/>
            <a:ext cx="3471575" cy="1935404"/>
          </a:xfrm>
          <a:prstGeom prst="rect">
            <a:avLst/>
          </a:prstGeom>
          <a:noFill/>
          <a:ln>
            <a:noFill/>
          </a:ln>
          <a:effectLst>
            <a:reflection blurRad="0" dir="0" dist="0" endA="0" endPos="40000" fadeDir="5400000" kx="0" rotWithShape="0" algn="bl" stA="50000" stPos="0" sy="-100000" ky="0"/>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.tdk.gov.tr</a:t>
            </a:r>
            <a:endParaRPr/>
          </a:p>
        </p:txBody>
      </p:sp>
      <p:sp>
        <p:nvSpPr>
          <p:cNvPr id="91" name="Google Shape;91;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118871" rtl="0" algn="ctr">
              <a:lnSpc>
                <a:spcPct val="90000"/>
              </a:lnSpc>
              <a:spcBef>
                <a:spcPts val="0"/>
              </a:spcBef>
              <a:spcAft>
                <a:spcPts val="1600"/>
              </a:spcAft>
              <a:buClr>
                <a:schemeClr val="dk1"/>
              </a:buClr>
              <a:buSzPts val="2100"/>
              <a:buNone/>
            </a:pPr>
            <a:r>
              <a:rPr lang="tr-TR"/>
              <a:t>Kişilerin </a:t>
            </a:r>
            <a:r>
              <a:rPr b="1" lang="tr-TR" sz="3600"/>
              <a:t>ihtiyaçlarını karşılamak </a:t>
            </a:r>
            <a:r>
              <a:rPr lang="tr-TR"/>
              <a:t>üzere her türlü </a:t>
            </a:r>
            <a:r>
              <a:rPr b="1" lang="tr-TR" sz="3600"/>
              <a:t>ürünün, hizmetin ve bilgi </a:t>
            </a:r>
            <a:r>
              <a:rPr lang="tr-TR"/>
              <a:t>akışının çıkış noktasından varış noktasına kadar taşınmasının etkili ve verimli bir şekilde planlanması ve uygulanmasıdır. (TDK)</a:t>
            </a:r>
            <a:endParaRPr/>
          </a:p>
        </p:txBody>
      </p:sp>
      <p:sp>
        <p:nvSpPr>
          <p:cNvPr id="92" name="Google Shape;9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sp>
        <p:nvSpPr>
          <p:cNvPr id="93" name="Google Shape;93;p17"/>
          <p:cNvSpPr txBox="1"/>
          <p:nvPr/>
        </p:nvSpPr>
        <p:spPr>
          <a:xfrm>
            <a:off x="457200" y="155447"/>
            <a:ext cx="8229600" cy="1252729"/>
          </a:xfrm>
          <a:prstGeom prst="rect">
            <a:avLst/>
          </a:prstGeom>
          <a:noFill/>
          <a:ln>
            <a:noFill/>
          </a:ln>
        </p:spPr>
        <p:txBody>
          <a:bodyPr anchorCtr="0" anchor="ctr" bIns="45700" lIns="45700" spcFirstLastPara="1" rIns="45700" wrap="square" tIns="45700">
            <a:noAutofit/>
          </a:bodyPr>
          <a:lstStyle/>
          <a:p>
            <a:pPr indent="0" lvl="0" marL="0" marR="0" rtl="0" algn="l">
              <a:lnSpc>
                <a:spcPct val="80000"/>
              </a:lnSpc>
              <a:spcBef>
                <a:spcPts val="0"/>
              </a:spcBef>
              <a:spcAft>
                <a:spcPts val="0"/>
              </a:spcAft>
              <a:buClr>
                <a:schemeClr val="accent1"/>
              </a:buClr>
              <a:buSzPts val="1800"/>
              <a:buFont typeface="Corbel"/>
              <a:buNone/>
            </a:pPr>
            <a:r>
              <a:t/>
            </a:r>
            <a:endParaRPr b="0" i="0" sz="1800" u="none" cap="none" strike="noStrike">
              <a:solidFill>
                <a:srgbClr val="000000"/>
              </a:solidFill>
              <a:latin typeface="Corbel"/>
              <a:ea typeface="Corbel"/>
              <a:cs typeface="Corbel"/>
              <a:sym typeface="Corbel"/>
            </a:endParaRPr>
          </a:p>
        </p:txBody>
      </p:sp>
      <p:sp>
        <p:nvSpPr>
          <p:cNvPr id="94" name="Google Shape;94;p17"/>
          <p:cNvSpPr txBox="1"/>
          <p:nvPr/>
        </p:nvSpPr>
        <p:spPr>
          <a:xfrm>
            <a:off x="2589406" y="504500"/>
            <a:ext cx="3965187" cy="707886"/>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chemeClr val="accent1"/>
              </a:buClr>
              <a:buSzPts val="4000"/>
              <a:buFont typeface="Corbel"/>
              <a:buNone/>
            </a:pPr>
            <a:r>
              <a:rPr b="1" i="0" lang="tr-TR" sz="4000" u="none" cap="none" strike="noStrike">
                <a:solidFill>
                  <a:schemeClr val="accent1"/>
                </a:solidFill>
                <a:latin typeface="Corbel"/>
                <a:ea typeface="Corbel"/>
                <a:cs typeface="Corbel"/>
                <a:sym typeface="Corbel"/>
              </a:rPr>
              <a:t>LOJİSTİK NEDİR?</a:t>
            </a:r>
            <a:endParaRPr/>
          </a:p>
        </p:txBody>
      </p:sp>
      <p:pic>
        <p:nvPicPr>
          <p:cNvPr descr="http://4.bp.blogspot.com/-HfIoyfpAUuA/Ufji0lHgLcI/AAAAAAAAAhY/CwYUHhmHe0Y/s1600/tyre.png" id="95" name="Google Shape;95;p17"/>
          <p:cNvPicPr preferRelativeResize="0"/>
          <p:nvPr/>
        </p:nvPicPr>
        <p:blipFill rotWithShape="1">
          <a:blip r:embed="rId3">
            <a:alphaModFix/>
          </a:blip>
          <a:srcRect b="0" l="0" r="0" t="0"/>
          <a:stretch/>
        </p:blipFill>
        <p:spPr>
          <a:xfrm>
            <a:off x="471153" y="118522"/>
            <a:ext cx="2088232" cy="1496567"/>
          </a:xfrm>
          <a:prstGeom prst="rect">
            <a:avLst/>
          </a:prstGeom>
          <a:noFill/>
          <a:ln>
            <a:noFill/>
          </a:ln>
        </p:spPr>
      </p:pic>
      <p:pic>
        <p:nvPicPr>
          <p:cNvPr descr="http://cdn.graphicsfactory.com/clip-art/image_files/image/5/778585-Military013.gif" id="96" name="Google Shape;96;p17"/>
          <p:cNvPicPr preferRelativeResize="0"/>
          <p:nvPr/>
        </p:nvPicPr>
        <p:blipFill rotWithShape="1">
          <a:blip r:embed="rId4">
            <a:alphaModFix/>
          </a:blip>
          <a:srcRect b="0" l="0" r="0" t="0"/>
          <a:stretch/>
        </p:blipFill>
        <p:spPr>
          <a:xfrm>
            <a:off x="323528" y="4365374"/>
            <a:ext cx="2880320" cy="2035427"/>
          </a:xfrm>
          <a:prstGeom prst="rect">
            <a:avLst/>
          </a:prstGeom>
          <a:noFill/>
          <a:ln>
            <a:noFill/>
          </a:ln>
        </p:spPr>
      </p:pic>
      <p:pic>
        <p:nvPicPr>
          <p:cNvPr descr="http://greece.mrdonn.org/greek_boat.gif" id="97" name="Google Shape;97;p17"/>
          <p:cNvPicPr preferRelativeResize="0"/>
          <p:nvPr/>
        </p:nvPicPr>
        <p:blipFill rotWithShape="1">
          <a:blip r:embed="rId5">
            <a:alphaModFix/>
          </a:blip>
          <a:srcRect b="0" l="0" r="0" t="0"/>
          <a:stretch/>
        </p:blipFill>
        <p:spPr>
          <a:xfrm>
            <a:off x="4965864" y="4087996"/>
            <a:ext cx="4178136" cy="29208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628650" y="967375"/>
            <a:ext cx="7886700" cy="5209500"/>
          </a:xfrm>
          <a:prstGeom prst="rect">
            <a:avLst/>
          </a:prstGeom>
        </p:spPr>
        <p:txBody>
          <a:bodyPr anchorCtr="0" anchor="t" bIns="45700" lIns="91425" spcFirstLastPara="1" rIns="91425" wrap="square" tIns="45700">
            <a:noAutofit/>
          </a:bodyPr>
          <a:lstStyle/>
          <a:p>
            <a:pPr indent="457200" lvl="0" marL="0" rtl="0" algn="l">
              <a:lnSpc>
                <a:spcPct val="100000"/>
              </a:lnSpc>
              <a:spcBef>
                <a:spcPts val="0"/>
              </a:spcBef>
              <a:spcAft>
                <a:spcPts val="0"/>
              </a:spcAft>
              <a:buClr>
                <a:schemeClr val="dk1"/>
              </a:buClr>
              <a:buFont typeface="Arial"/>
              <a:buNone/>
            </a:pPr>
            <a:r>
              <a:rPr lang="tr-TR" sz="2500">
                <a:solidFill>
                  <a:srgbClr val="424242"/>
                </a:solidFill>
                <a:highlight>
                  <a:srgbClr val="FFFFFF"/>
                </a:highlight>
              </a:rPr>
              <a:t>Lojistik; bir ürünün ilk üreticiden son tüketiciye kadar olan nakliye, depolama, gümrükleme, ambalajlama, dağıtım gibi tüm süreçlerini ifade eder. Bir başka tanımla lojistik; doğru ürünü, doğru yerde, doğru zamanda, doğru miktarda, doğru şekilde, doğru kalitede, rekabetçi bir fiyatla sağlamaktır.</a:t>
            </a:r>
            <a:endParaRPr sz="2500"/>
          </a:p>
          <a:p>
            <a:pPr indent="0" lvl="0" marL="0" rtl="0" algn="l">
              <a:spcBef>
                <a:spcPts val="750"/>
              </a:spcBef>
              <a:spcAft>
                <a:spcPts val="1600"/>
              </a:spcAft>
              <a:buNone/>
            </a:pPr>
            <a:r>
              <a:rPr lang="tr-TR"/>
              <a:t>	</a:t>
            </a:r>
            <a:r>
              <a:rPr lang="tr-TR" sz="2500">
                <a:solidFill>
                  <a:srgbClr val="424242"/>
                </a:solidFill>
                <a:highlight>
                  <a:srgbClr val="FFFFFF"/>
                </a:highlight>
              </a:rPr>
              <a:t>Lojistik, Yunanca “Logistikos” kelimesinden gelmekte olup, “hesap </a:t>
            </a:r>
            <a:r>
              <a:rPr lang="tr-TR" sz="2500">
                <a:solidFill>
                  <a:srgbClr val="000000"/>
                </a:solidFill>
                <a:highlight>
                  <a:srgbClr val="FFFFFF"/>
                </a:highlight>
                <a:uFill>
                  <a:noFill/>
                </a:uFill>
                <a:hlinkClick r:id="rId3"/>
              </a:rPr>
              <a:t>kitap</a:t>
            </a:r>
            <a:r>
              <a:rPr lang="tr-TR" sz="2500">
                <a:solidFill>
                  <a:srgbClr val="000000"/>
                </a:solidFill>
                <a:highlight>
                  <a:srgbClr val="FFFFFF"/>
                </a:highlight>
              </a:rPr>
              <a:t> </a:t>
            </a:r>
            <a:r>
              <a:rPr lang="tr-TR" sz="2500">
                <a:solidFill>
                  <a:srgbClr val="424242"/>
                </a:solidFill>
                <a:highlight>
                  <a:srgbClr val="FFFFFF"/>
                </a:highlight>
              </a:rPr>
              <a:t>yapma bilimi”, “hesapta becerikli” anlamına gelir. Bir başka görüşe göre lojistik, “Logic” ve “Statistics” kelimelerinin birleşmesinden meydana gelmiştir.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07504" y="155447"/>
            <a:ext cx="9036496" cy="12527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t/>
            </a:r>
            <a:endParaRPr/>
          </a:p>
        </p:txBody>
      </p:sp>
      <p:sp>
        <p:nvSpPr>
          <p:cNvPr id="108" name="Google Shape;108;p19"/>
          <p:cNvSpPr txBox="1"/>
          <p:nvPr>
            <p:ph idx="1" type="body"/>
          </p:nvPr>
        </p:nvSpPr>
        <p:spPr>
          <a:xfrm>
            <a:off x="457200" y="5445224"/>
            <a:ext cx="8229600" cy="1252728"/>
          </a:xfrm>
          <a:prstGeom prst="rect">
            <a:avLst/>
          </a:prstGeom>
          <a:noFill/>
          <a:ln>
            <a:noFill/>
          </a:ln>
        </p:spPr>
        <p:txBody>
          <a:bodyPr anchorCtr="0" anchor="t" bIns="45700" lIns="91425" spcFirstLastPara="1" rIns="91425" wrap="square" tIns="45700">
            <a:noAutofit/>
          </a:bodyPr>
          <a:lstStyle/>
          <a:p>
            <a:pPr indent="0" lvl="0" marL="118871" rtl="0" algn="ctr">
              <a:lnSpc>
                <a:spcPct val="70000"/>
              </a:lnSpc>
              <a:spcBef>
                <a:spcPts val="0"/>
              </a:spcBef>
              <a:spcAft>
                <a:spcPts val="1600"/>
              </a:spcAft>
              <a:buClr>
                <a:srgbClr val="FF0000"/>
              </a:buClr>
              <a:buSzPts val="3515"/>
              <a:buNone/>
            </a:pPr>
            <a:r>
              <a:rPr b="1" lang="tr-TR" sz="3515">
                <a:solidFill>
                  <a:srgbClr val="FF0000"/>
                </a:solidFill>
              </a:rPr>
              <a:t>LOJİSTİK</a:t>
            </a:r>
            <a:r>
              <a:rPr b="1" lang="tr-TR" sz="3330"/>
              <a:t> bir ürünün veya hizmetin yani müşteriye ulaşıncaya kadar başına gelen her şeydir…</a:t>
            </a:r>
            <a:endParaRPr/>
          </a:p>
        </p:txBody>
      </p:sp>
      <p:pic>
        <p:nvPicPr>
          <p:cNvPr descr="iç mekan, tablo, duvar, LEGO içeren bir resim&#10;&#10;Açıklama otomatik olarak oluşturuldu" id="109" name="Google Shape;109;p19"/>
          <p:cNvPicPr preferRelativeResize="0"/>
          <p:nvPr/>
        </p:nvPicPr>
        <p:blipFill rotWithShape="1">
          <a:blip r:embed="rId3">
            <a:alphaModFix/>
          </a:blip>
          <a:srcRect b="0" l="0" r="0" t="0"/>
          <a:stretch/>
        </p:blipFill>
        <p:spPr>
          <a:xfrm>
            <a:off x="107504" y="6288"/>
            <a:ext cx="8877268" cy="5445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Calibri"/>
              <a:buNone/>
            </a:pPr>
            <a:r>
              <a:rPr b="1" lang="tr-TR" sz="2970"/>
              <a:t>Pek çok aktivitenin birleşimi </a:t>
            </a:r>
            <a:r>
              <a:rPr b="1" lang="tr-TR" sz="2970" u="sng"/>
              <a:t>“lojistiği” </a:t>
            </a:r>
            <a:r>
              <a:rPr b="1" lang="tr-TR" sz="2970"/>
              <a:t>oluşturur.</a:t>
            </a:r>
            <a:br>
              <a:rPr b="1" lang="tr-TR" sz="2970"/>
            </a:br>
            <a:endParaRPr b="1" sz="2970"/>
          </a:p>
        </p:txBody>
      </p:sp>
      <p:sp>
        <p:nvSpPr>
          <p:cNvPr id="115" name="Google Shape;115;p20"/>
          <p:cNvSpPr txBox="1"/>
          <p:nvPr>
            <p:ph idx="1" type="body"/>
          </p:nvPr>
        </p:nvSpPr>
        <p:spPr>
          <a:xfrm>
            <a:off x="457200" y="1484784"/>
            <a:ext cx="4474840" cy="4916017"/>
          </a:xfrm>
          <a:prstGeom prst="rect">
            <a:avLst/>
          </a:prstGeom>
          <a:noFill/>
          <a:ln>
            <a:noFill/>
          </a:ln>
        </p:spPr>
        <p:txBody>
          <a:bodyPr anchorCtr="0" anchor="t" bIns="45700" lIns="91425" spcFirstLastPara="1" rIns="91425" wrap="square" tIns="45700">
            <a:noAutofit/>
          </a:bodyPr>
          <a:lstStyle/>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a:p>
            <a:pPr indent="-177800" lvl="0" marL="171450" rtl="0" algn="l">
              <a:lnSpc>
                <a:spcPct val="90000"/>
              </a:lnSpc>
              <a:spcBef>
                <a:spcPts val="750"/>
              </a:spcBef>
              <a:spcAft>
                <a:spcPts val="0"/>
              </a:spcAft>
              <a:buClr>
                <a:schemeClr val="dk1"/>
              </a:buClr>
              <a:buSzPts val="2800"/>
              <a:buChar char="●"/>
            </a:pPr>
            <a:r>
              <a:rPr lang="tr-TR" sz="2800"/>
              <a:t>Depolama, </a:t>
            </a:r>
            <a:endParaRPr/>
          </a:p>
          <a:p>
            <a:pPr indent="-177800" lvl="0" marL="171450" rtl="0" algn="l">
              <a:lnSpc>
                <a:spcPct val="90000"/>
              </a:lnSpc>
              <a:spcBef>
                <a:spcPts val="750"/>
              </a:spcBef>
              <a:spcAft>
                <a:spcPts val="0"/>
              </a:spcAft>
              <a:buClr>
                <a:schemeClr val="dk1"/>
              </a:buClr>
              <a:buSzPts val="2800"/>
              <a:buChar char="●"/>
            </a:pPr>
            <a:r>
              <a:rPr lang="tr-TR" sz="2800"/>
              <a:t>Satın alma, </a:t>
            </a:r>
            <a:endParaRPr/>
          </a:p>
          <a:p>
            <a:pPr indent="-177800" lvl="0" marL="171450" rtl="0" algn="l">
              <a:lnSpc>
                <a:spcPct val="90000"/>
              </a:lnSpc>
              <a:spcBef>
                <a:spcPts val="750"/>
              </a:spcBef>
              <a:spcAft>
                <a:spcPts val="0"/>
              </a:spcAft>
              <a:buClr>
                <a:schemeClr val="dk1"/>
              </a:buClr>
              <a:buSzPts val="2800"/>
              <a:buChar char="●"/>
            </a:pPr>
            <a:r>
              <a:rPr lang="tr-TR" sz="2800"/>
              <a:t>Gümrükleme, </a:t>
            </a:r>
            <a:endParaRPr/>
          </a:p>
          <a:p>
            <a:pPr indent="-177800" lvl="0" marL="171450" rtl="0" algn="l">
              <a:lnSpc>
                <a:spcPct val="90000"/>
              </a:lnSpc>
              <a:spcBef>
                <a:spcPts val="750"/>
              </a:spcBef>
              <a:spcAft>
                <a:spcPts val="0"/>
              </a:spcAft>
              <a:buClr>
                <a:schemeClr val="dk1"/>
              </a:buClr>
              <a:buSzPts val="2800"/>
              <a:buChar char="●"/>
            </a:pPr>
            <a:r>
              <a:rPr lang="tr-TR" sz="2800"/>
              <a:t>Ambalajlama, </a:t>
            </a:r>
            <a:endParaRPr/>
          </a:p>
          <a:p>
            <a:pPr indent="-177800" lvl="0" marL="171450" rtl="0" algn="l">
              <a:lnSpc>
                <a:spcPct val="90000"/>
              </a:lnSpc>
              <a:spcBef>
                <a:spcPts val="750"/>
              </a:spcBef>
              <a:spcAft>
                <a:spcPts val="0"/>
              </a:spcAft>
              <a:buClr>
                <a:schemeClr val="dk1"/>
              </a:buClr>
              <a:buSzPts val="2800"/>
              <a:buChar char="●"/>
            </a:pPr>
            <a:r>
              <a:rPr lang="tr-TR" sz="2800"/>
              <a:t>Sipariş alma, </a:t>
            </a:r>
            <a:endParaRPr/>
          </a:p>
          <a:p>
            <a:pPr indent="-177800" lvl="0" marL="171450" rtl="0" algn="l">
              <a:lnSpc>
                <a:spcPct val="90000"/>
              </a:lnSpc>
              <a:spcBef>
                <a:spcPts val="750"/>
              </a:spcBef>
              <a:spcAft>
                <a:spcPts val="0"/>
              </a:spcAft>
              <a:buClr>
                <a:schemeClr val="dk1"/>
              </a:buClr>
              <a:buSzPts val="2800"/>
              <a:buChar char="●"/>
            </a:pPr>
            <a:r>
              <a:rPr lang="tr-TR" sz="2800"/>
              <a:t>Barkodlama </a:t>
            </a:r>
            <a:endParaRPr/>
          </a:p>
          <a:p>
            <a:pPr indent="-177800" lvl="0" marL="171450" rtl="0" algn="l">
              <a:lnSpc>
                <a:spcPct val="90000"/>
              </a:lnSpc>
              <a:spcBef>
                <a:spcPts val="750"/>
              </a:spcBef>
              <a:spcAft>
                <a:spcPts val="0"/>
              </a:spcAft>
              <a:buClr>
                <a:schemeClr val="dk1"/>
              </a:buClr>
              <a:buSzPts val="2800"/>
              <a:buChar char="●"/>
            </a:pPr>
            <a:r>
              <a:rPr lang="tr-TR" sz="2800"/>
              <a:t>Müşteri ilişkileri </a:t>
            </a:r>
            <a:endParaRPr/>
          </a:p>
          <a:p>
            <a:pPr indent="-38100" lvl="0" marL="171450" rtl="0" algn="l">
              <a:lnSpc>
                <a:spcPct val="90000"/>
              </a:lnSpc>
              <a:spcBef>
                <a:spcPts val="750"/>
              </a:spcBef>
              <a:spcAft>
                <a:spcPts val="1600"/>
              </a:spcAft>
              <a:buClr>
                <a:schemeClr val="dk1"/>
              </a:buClr>
              <a:buSzPts val="2100"/>
              <a:buNone/>
            </a:pPr>
            <a:r>
              <a:t/>
            </a:r>
            <a:endParaRPr/>
          </a:p>
        </p:txBody>
      </p:sp>
      <p:pic>
        <p:nvPicPr>
          <p:cNvPr descr="4 Resim" id="116" name="Google Shape;116;p20"/>
          <p:cNvPicPr preferRelativeResize="0"/>
          <p:nvPr/>
        </p:nvPicPr>
        <p:blipFill rotWithShape="1">
          <a:blip r:embed="rId3">
            <a:alphaModFix/>
          </a:blip>
          <a:srcRect b="0" l="0" r="0" t="0"/>
          <a:stretch/>
        </p:blipFill>
        <p:spPr>
          <a:xfrm>
            <a:off x="5004048" y="1700808"/>
            <a:ext cx="3835301" cy="2341635"/>
          </a:xfrm>
          <a:prstGeom prst="rect">
            <a:avLst/>
          </a:prstGeom>
          <a:noFill/>
          <a:ln>
            <a:noFill/>
          </a:ln>
        </p:spPr>
      </p:pic>
      <p:pic>
        <p:nvPicPr>
          <p:cNvPr descr="5 Resim" id="117" name="Google Shape;117;p20"/>
          <p:cNvPicPr preferRelativeResize="0"/>
          <p:nvPr/>
        </p:nvPicPr>
        <p:blipFill rotWithShape="1">
          <a:blip r:embed="rId4">
            <a:alphaModFix/>
          </a:blip>
          <a:srcRect b="0" l="0" r="0" t="0"/>
          <a:stretch/>
        </p:blipFill>
        <p:spPr>
          <a:xfrm>
            <a:off x="5004048" y="4221088"/>
            <a:ext cx="3835301" cy="18722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idx="1" type="body"/>
          </p:nvPr>
        </p:nvSpPr>
        <p:spPr>
          <a:xfrm>
            <a:off x="628650" y="1036475"/>
            <a:ext cx="7886700" cy="5140500"/>
          </a:xfrm>
          <a:prstGeom prst="rect">
            <a:avLst/>
          </a:prstGeom>
        </p:spPr>
        <p:txBody>
          <a:bodyPr anchorCtr="0" anchor="t" bIns="45700" lIns="91425" spcFirstLastPara="1" rIns="91425" wrap="square" tIns="45700">
            <a:noAutofit/>
          </a:bodyPr>
          <a:lstStyle/>
          <a:p>
            <a:pPr indent="-374650" lvl="0" marL="457200" rtl="0" algn="l">
              <a:lnSpc>
                <a:spcPct val="109090"/>
              </a:lnSpc>
              <a:spcBef>
                <a:spcPts val="0"/>
              </a:spcBef>
              <a:spcAft>
                <a:spcPts val="0"/>
              </a:spcAft>
              <a:buSzPts val="2300"/>
              <a:buChar char="❖"/>
            </a:pPr>
            <a:r>
              <a:rPr b="1" lang="tr-TR" sz="2150">
                <a:solidFill>
                  <a:srgbClr val="424242"/>
                </a:solidFill>
                <a:highlight>
                  <a:srgbClr val="FFFFFF"/>
                </a:highlight>
              </a:rPr>
              <a:t>Türkiye dünya lojistik liginde 160 ülke arasında 30'uncu sırada</a:t>
            </a:r>
            <a:endParaRPr b="1" sz="2150">
              <a:solidFill>
                <a:srgbClr val="424242"/>
              </a:solidFill>
              <a:highlight>
                <a:srgbClr val="FFFFFF"/>
              </a:highlight>
            </a:endParaRPr>
          </a:p>
          <a:p>
            <a:pPr indent="457200" lvl="0" marL="457200" rtl="0" algn="l">
              <a:lnSpc>
                <a:spcPct val="109090"/>
              </a:lnSpc>
              <a:spcBef>
                <a:spcPts val="1100"/>
              </a:spcBef>
              <a:spcAft>
                <a:spcPts val="0"/>
              </a:spcAft>
              <a:buNone/>
            </a:pPr>
            <a:r>
              <a:rPr lang="tr-TR">
                <a:solidFill>
                  <a:srgbClr val="424242"/>
                </a:solidFill>
                <a:highlight>
                  <a:srgbClr val="FFFFFF"/>
                </a:highlight>
              </a:rPr>
              <a:t>Türkiye'nin önceki Lojistik Performans Endeksleri'nde en iyi performansı 26'ncılık, en kötü performansı 35'incilik olmuştu.</a:t>
            </a:r>
            <a:r>
              <a:rPr b="1" lang="tr-TR" sz="1650">
                <a:solidFill>
                  <a:srgbClr val="424242"/>
                </a:solidFill>
                <a:highlight>
                  <a:srgbClr val="FFFFFF"/>
                </a:highlight>
              </a:rPr>
              <a:t>		</a:t>
            </a:r>
            <a:endParaRPr b="1" sz="2150">
              <a:solidFill>
                <a:srgbClr val="424242"/>
              </a:solidFill>
              <a:highlight>
                <a:srgbClr val="FFFFFF"/>
              </a:highlight>
            </a:endParaRPr>
          </a:p>
          <a:p>
            <a:pPr indent="-365125" lvl="0" marL="457200" rtl="0" algn="l">
              <a:lnSpc>
                <a:spcPct val="109090"/>
              </a:lnSpc>
              <a:spcBef>
                <a:spcPts val="1100"/>
              </a:spcBef>
              <a:spcAft>
                <a:spcPts val="0"/>
              </a:spcAft>
              <a:buClr>
                <a:srgbClr val="424242"/>
              </a:buClr>
              <a:buSzPts val="2150"/>
              <a:buChar char="❖"/>
            </a:pPr>
            <a:r>
              <a:rPr b="1" lang="tr-TR" sz="2150">
                <a:solidFill>
                  <a:srgbClr val="424242"/>
                </a:solidFill>
                <a:highlight>
                  <a:srgbClr val="FFFFFF"/>
                </a:highlight>
              </a:rPr>
              <a:t>Türkiye'de lojistik sektörünün hacmi yaklaşık 52 milyar dolar.</a:t>
            </a:r>
            <a:endParaRPr b="1" sz="2150">
              <a:solidFill>
                <a:srgbClr val="424242"/>
              </a:solidFill>
              <a:highlight>
                <a:srgbClr val="FFFFFF"/>
              </a:highlight>
            </a:endParaRPr>
          </a:p>
          <a:p>
            <a:pPr indent="0" lvl="0" marL="0" rtl="0" algn="l">
              <a:lnSpc>
                <a:spcPct val="109090"/>
              </a:lnSpc>
              <a:spcBef>
                <a:spcPts val="1100"/>
              </a:spcBef>
              <a:spcAft>
                <a:spcPts val="0"/>
              </a:spcAft>
              <a:buNone/>
            </a:pPr>
            <a:r>
              <a:t/>
            </a:r>
            <a:endParaRPr b="1" sz="1650">
              <a:solidFill>
                <a:srgbClr val="424242"/>
              </a:solidFill>
              <a:highlight>
                <a:srgbClr val="FFFFFF"/>
              </a:highlight>
            </a:endParaRPr>
          </a:p>
          <a:p>
            <a:pPr indent="-365125" lvl="0" marL="457200" rtl="0" algn="l">
              <a:lnSpc>
                <a:spcPct val="109090"/>
              </a:lnSpc>
              <a:spcBef>
                <a:spcPts val="1100"/>
              </a:spcBef>
              <a:spcAft>
                <a:spcPts val="0"/>
              </a:spcAft>
              <a:buClr>
                <a:srgbClr val="424242"/>
              </a:buClr>
              <a:buSzPts val="2150"/>
              <a:buChar char="❖"/>
            </a:pPr>
            <a:r>
              <a:rPr b="1" lang="tr-TR" sz="2150">
                <a:solidFill>
                  <a:srgbClr val="424242"/>
                </a:solidFill>
                <a:highlight>
                  <a:srgbClr val="FFFFFF"/>
                </a:highlight>
              </a:rPr>
              <a:t>En güçlü yanımız: Stratejik Konum</a:t>
            </a:r>
            <a:endParaRPr b="1" sz="2150">
              <a:solidFill>
                <a:srgbClr val="424242"/>
              </a:solidFill>
              <a:highlight>
                <a:srgbClr val="FFFFFF"/>
              </a:highlight>
            </a:endParaRPr>
          </a:p>
          <a:p>
            <a:pPr indent="0" lvl="0" marL="0" rtl="0" algn="l">
              <a:lnSpc>
                <a:spcPct val="109090"/>
              </a:lnSpc>
              <a:spcBef>
                <a:spcPts val="1100"/>
              </a:spcBef>
              <a:spcAft>
                <a:spcPts val="0"/>
              </a:spcAft>
              <a:buNone/>
            </a:pPr>
            <a:r>
              <a:rPr b="1" lang="tr-TR" sz="1650">
                <a:solidFill>
                  <a:srgbClr val="424242"/>
                </a:solidFill>
                <a:highlight>
                  <a:srgbClr val="FFFFFF"/>
                </a:highlight>
              </a:rPr>
              <a:t>		</a:t>
            </a:r>
            <a:r>
              <a:rPr lang="tr-TR">
                <a:solidFill>
                  <a:srgbClr val="424242"/>
                </a:solidFill>
                <a:highlight>
                  <a:srgbClr val="FFFFFF"/>
                </a:highlight>
              </a:rPr>
              <a:t>Türkiye'nin lojistik sektöründeki en güçlü yanı stratejik konumudur. Türkiye'den 4 saat uçuş mesafesinde 56 ülke bulunuyor. Bu 56 ülkede 1,5 milyar insan yaşıyor. Toplam dünya ithalatının yaklaşık yarısı da bu bölgede yapılıyor</a:t>
            </a:r>
            <a:r>
              <a:rPr lang="tr-TR" sz="1700">
                <a:solidFill>
                  <a:srgbClr val="424242"/>
                </a:solidFill>
                <a:highlight>
                  <a:srgbClr val="FFFFFF"/>
                </a:highlight>
              </a:rPr>
              <a:t>.</a:t>
            </a:r>
            <a:endParaRPr sz="1700">
              <a:solidFill>
                <a:srgbClr val="424242"/>
              </a:solidFill>
              <a:highlight>
                <a:srgbClr val="FFFFFF"/>
              </a:highlight>
            </a:endParaRPr>
          </a:p>
          <a:p>
            <a:pPr indent="0" lvl="0" marL="0" rtl="0" algn="l">
              <a:lnSpc>
                <a:spcPct val="109090"/>
              </a:lnSpc>
              <a:spcBef>
                <a:spcPts val="1100"/>
              </a:spcBef>
              <a:spcAft>
                <a:spcPts val="0"/>
              </a:spcAft>
              <a:buNone/>
            </a:pPr>
            <a:r>
              <a:t/>
            </a:r>
            <a:endParaRPr b="1" sz="1650">
              <a:solidFill>
                <a:srgbClr val="424242"/>
              </a:solidFill>
              <a:highlight>
                <a:srgbClr val="FFFFFF"/>
              </a:highlight>
            </a:endParaRPr>
          </a:p>
          <a:p>
            <a:pPr indent="0" lvl="0" marL="457200" rtl="0" algn="l">
              <a:lnSpc>
                <a:spcPct val="109090"/>
              </a:lnSpc>
              <a:spcBef>
                <a:spcPts val="1100"/>
              </a:spcBef>
              <a:spcAft>
                <a:spcPts val="1100"/>
              </a:spcAft>
              <a:buNone/>
            </a:pPr>
            <a:r>
              <a:t/>
            </a:r>
            <a:endParaRPr b="1" sz="1650">
              <a:solidFill>
                <a:srgbClr val="42424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b="1" lang="tr-TR" sz="2400" cap="none"/>
              <a:t>ULAŞTIRMA HIZMETLERI ALANI/LOJISTIK DALI</a:t>
            </a:r>
            <a:endParaRPr/>
          </a:p>
        </p:txBody>
      </p:sp>
      <p:sp>
        <p:nvSpPr>
          <p:cNvPr id="128" name="Google Shape;128;p22"/>
          <p:cNvSpPr txBox="1"/>
          <p:nvPr>
            <p:ph idx="1" type="body"/>
          </p:nvPr>
        </p:nvSpPr>
        <p:spPr>
          <a:xfrm>
            <a:off x="3491880" y="1628799"/>
            <a:ext cx="5544616" cy="5122519"/>
          </a:xfrm>
          <a:prstGeom prst="rect">
            <a:avLst/>
          </a:prstGeom>
          <a:noFill/>
          <a:ln>
            <a:noFill/>
          </a:ln>
        </p:spPr>
        <p:txBody>
          <a:bodyPr anchorCtr="0" anchor="t" bIns="45700" lIns="91425" spcFirstLastPara="1" rIns="91425" wrap="square" tIns="45700">
            <a:noAutofit/>
          </a:bodyPr>
          <a:lstStyle/>
          <a:p>
            <a:pPr indent="-177800" lvl="0" marL="171450" rtl="0" algn="l">
              <a:lnSpc>
                <a:spcPct val="80000"/>
              </a:lnSpc>
              <a:spcBef>
                <a:spcPts val="0"/>
              </a:spcBef>
              <a:spcAft>
                <a:spcPts val="0"/>
              </a:spcAft>
              <a:buClr>
                <a:schemeClr val="dk1"/>
              </a:buClr>
              <a:buSzPts val="2800"/>
              <a:buChar char="●"/>
            </a:pPr>
            <a:r>
              <a:rPr lang="tr-TR" sz="2800"/>
              <a:t>Alanı tercih ettiğinizde temel lojistik kavramları, dağıtım süreçleri, depo ve stok işlemleri, gümrük yönetimi, barkodlama, taşımacılık türleri, sektörde kullanılan uygulamalar vb. bilgisine sahip olarak yetiştirilirsiniz.</a:t>
            </a:r>
            <a:endParaRPr sz="2800"/>
          </a:p>
          <a:p>
            <a:pPr indent="-177800" lvl="0" marL="171450" rtl="0" algn="l">
              <a:lnSpc>
                <a:spcPct val="80000"/>
              </a:lnSpc>
              <a:spcBef>
                <a:spcPts val="750"/>
              </a:spcBef>
              <a:spcAft>
                <a:spcPts val="0"/>
              </a:spcAft>
              <a:buClr>
                <a:schemeClr val="dk1"/>
              </a:buClr>
              <a:buSzPts val="2800"/>
              <a:buChar char="●"/>
            </a:pPr>
            <a:r>
              <a:rPr b="1" lang="tr-TR" sz="2800"/>
              <a:t>Türkiye’nin en hızlı gelişen sektörlerinden olan ve nitelikli insan gücü ihtiyacının giderek arttığı lojistik sektörü, geleceğin meslek alanları arasındadır.</a:t>
            </a:r>
            <a:endParaRPr b="1" sz="2800"/>
          </a:p>
          <a:p>
            <a:pPr indent="0" lvl="0" marL="118871" rtl="0" algn="l">
              <a:lnSpc>
                <a:spcPct val="80000"/>
              </a:lnSpc>
              <a:spcBef>
                <a:spcPts val="750"/>
              </a:spcBef>
              <a:spcAft>
                <a:spcPts val="1600"/>
              </a:spcAft>
              <a:buClr>
                <a:schemeClr val="dk1"/>
              </a:buClr>
              <a:buSzPts val="2400"/>
              <a:buNone/>
            </a:pPr>
            <a:r>
              <a:t/>
            </a:r>
            <a:endParaRPr sz="2400"/>
          </a:p>
        </p:txBody>
      </p:sp>
      <p:sp>
        <p:nvSpPr>
          <p:cNvPr id="129" name="Google Shape;129;p22"/>
          <p:cNvSpPr txBox="1"/>
          <p:nvPr>
            <p:ph idx="12" type="sldNum"/>
          </p:nvPr>
        </p:nvSpPr>
        <p:spPr>
          <a:xfrm>
            <a:off x="8811259" y="6573518"/>
            <a:ext cx="127001" cy="1778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sp>
        <p:nvSpPr>
          <p:cNvPr id="130" name="Google Shape;130;p22"/>
          <p:cNvSpPr/>
          <p:nvPr/>
        </p:nvSpPr>
        <p:spPr>
          <a:xfrm>
            <a:off x="565695" y="1756202"/>
            <a:ext cx="2771777" cy="3629027"/>
          </a:xfrm>
          <a:custGeom>
            <a:rect b="b" l="l" r="r" t="t"/>
            <a:pathLst>
              <a:path extrusionOk="0" h="21600" w="21600">
                <a:moveTo>
                  <a:pt x="0" y="1418"/>
                </a:moveTo>
                <a:lnTo>
                  <a:pt x="0" y="1418"/>
                </a:lnTo>
                <a:cubicBezTo>
                  <a:pt x="0" y="635"/>
                  <a:pt x="831" y="0"/>
                  <a:pt x="1856" y="0"/>
                </a:cubicBezTo>
                <a:lnTo>
                  <a:pt x="19744" y="0"/>
                </a:lnTo>
                <a:lnTo>
                  <a:pt x="19744" y="0"/>
                </a:lnTo>
                <a:cubicBezTo>
                  <a:pt x="20769" y="0"/>
                  <a:pt x="21600" y="635"/>
                  <a:pt x="21600" y="1418"/>
                </a:cubicBezTo>
                <a:lnTo>
                  <a:pt x="21600" y="20182"/>
                </a:lnTo>
                <a:lnTo>
                  <a:pt x="21600" y="20182"/>
                </a:lnTo>
                <a:cubicBezTo>
                  <a:pt x="21600" y="20965"/>
                  <a:pt x="20769" y="21600"/>
                  <a:pt x="19744" y="21600"/>
                </a:cubicBezTo>
                <a:lnTo>
                  <a:pt x="1856" y="21600"/>
                </a:lnTo>
                <a:lnTo>
                  <a:pt x="1856" y="21600"/>
                </a:lnTo>
                <a:cubicBezTo>
                  <a:pt x="831" y="21600"/>
                  <a:pt x="0" y="20965"/>
                  <a:pt x="0" y="20182"/>
                </a:cubicBezTo>
                <a:close/>
              </a:path>
            </a:pathLst>
          </a:custGeom>
          <a:solidFill>
            <a:srgbClr val="EDEDE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orbel"/>
              <a:buNone/>
            </a:pPr>
            <a:r>
              <a:t/>
            </a:r>
            <a:endParaRPr b="0" i="0" sz="1800" u="none" cap="none" strike="noStrike">
              <a:solidFill>
                <a:srgbClr val="000000"/>
              </a:solidFill>
              <a:latin typeface="Corbel"/>
              <a:ea typeface="Corbel"/>
              <a:cs typeface="Corbel"/>
              <a:sym typeface="Corbel"/>
            </a:endParaRPr>
          </a:p>
        </p:txBody>
      </p:sp>
      <p:pic>
        <p:nvPicPr>
          <p:cNvPr descr="http://www.cliparthut.com/clip-arts/328/semi-truck-clip-art-328051.png" id="131" name="Google Shape;131;p22"/>
          <p:cNvPicPr preferRelativeResize="0"/>
          <p:nvPr/>
        </p:nvPicPr>
        <p:blipFill rotWithShape="1">
          <a:blip r:embed="rId3">
            <a:alphaModFix/>
          </a:blip>
          <a:srcRect b="0" l="0" r="0" t="0"/>
          <a:stretch/>
        </p:blipFill>
        <p:spPr>
          <a:xfrm>
            <a:off x="683568" y="4510023"/>
            <a:ext cx="2448001" cy="2005215"/>
          </a:xfrm>
          <a:prstGeom prst="rect">
            <a:avLst/>
          </a:prstGeom>
          <a:noFill/>
          <a:ln>
            <a:noFill/>
          </a:ln>
        </p:spPr>
      </p:pic>
      <p:pic>
        <p:nvPicPr>
          <p:cNvPr descr="http://clipartbold.com/wp-content/uploads/2016/02/Airplane-air-plane-clip-art-clipart-4.png" id="132" name="Google Shape;132;p22"/>
          <p:cNvPicPr preferRelativeResize="0"/>
          <p:nvPr/>
        </p:nvPicPr>
        <p:blipFill rotWithShape="1">
          <a:blip r:embed="rId4">
            <a:alphaModFix/>
          </a:blip>
          <a:srcRect b="0" l="0" r="0" t="0"/>
          <a:stretch/>
        </p:blipFill>
        <p:spPr>
          <a:xfrm>
            <a:off x="107504" y="1628800"/>
            <a:ext cx="3527540" cy="23762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tr-TR"/>
              <a:t>10. Sınıf Dersleri</a:t>
            </a:r>
            <a:endParaRPr/>
          </a:p>
        </p:txBody>
      </p:sp>
      <p:sp>
        <p:nvSpPr>
          <p:cNvPr id="138" name="Google Shape;138;p23"/>
          <p:cNvSpPr txBox="1"/>
          <p:nvPr>
            <p:ph idx="1" type="body"/>
          </p:nvPr>
        </p:nvSpPr>
        <p:spPr>
          <a:xfrm>
            <a:off x="179512" y="1988841"/>
            <a:ext cx="5040560" cy="432048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lang="tr-TR" sz="2800"/>
              <a:t>Temel Lojistik</a:t>
            </a:r>
            <a:endParaRPr sz="2800"/>
          </a:p>
          <a:p>
            <a:pPr indent="-177800" lvl="0" marL="171450" rtl="0" algn="l">
              <a:lnSpc>
                <a:spcPct val="90000"/>
              </a:lnSpc>
              <a:spcBef>
                <a:spcPts val="750"/>
              </a:spcBef>
              <a:spcAft>
                <a:spcPts val="0"/>
              </a:spcAft>
              <a:buClr>
                <a:schemeClr val="dk1"/>
              </a:buClr>
              <a:buSzPts val="2800"/>
              <a:buChar char="●"/>
            </a:pPr>
            <a:r>
              <a:rPr lang="tr-TR" sz="2800"/>
              <a:t>Depo Yönetimi</a:t>
            </a:r>
            <a:endParaRPr/>
          </a:p>
          <a:p>
            <a:pPr indent="-177800" lvl="0" marL="171450" rtl="0" algn="l">
              <a:lnSpc>
                <a:spcPct val="90000"/>
              </a:lnSpc>
              <a:spcBef>
                <a:spcPts val="750"/>
              </a:spcBef>
              <a:spcAft>
                <a:spcPts val="0"/>
              </a:spcAft>
              <a:buClr>
                <a:schemeClr val="dk1"/>
              </a:buClr>
              <a:buSzPts val="2800"/>
              <a:buChar char="●"/>
            </a:pPr>
            <a:r>
              <a:rPr lang="tr-TR" sz="2800"/>
              <a:t>Dağıtım</a:t>
            </a:r>
            <a:endParaRPr sz="2800"/>
          </a:p>
          <a:p>
            <a:pPr indent="-177800" lvl="0" marL="171450" rtl="0" algn="l">
              <a:lnSpc>
                <a:spcPct val="90000"/>
              </a:lnSpc>
              <a:spcBef>
                <a:spcPts val="750"/>
              </a:spcBef>
              <a:spcAft>
                <a:spcPts val="0"/>
              </a:spcAft>
              <a:buClr>
                <a:schemeClr val="dk1"/>
              </a:buClr>
              <a:buSzPts val="2800"/>
              <a:buChar char="●"/>
            </a:pPr>
            <a:r>
              <a:rPr lang="tr-TR" sz="2800"/>
              <a:t>Bilgisayarda Ofis Programları (Uygulama)</a:t>
            </a:r>
            <a:endParaRPr/>
          </a:p>
          <a:p>
            <a:pPr indent="-177800" lvl="0" marL="171450" rtl="0" algn="l">
              <a:lnSpc>
                <a:spcPct val="90000"/>
              </a:lnSpc>
              <a:spcBef>
                <a:spcPts val="750"/>
              </a:spcBef>
              <a:spcAft>
                <a:spcPts val="1600"/>
              </a:spcAft>
              <a:buClr>
                <a:schemeClr val="dk1"/>
              </a:buClr>
              <a:buSzPts val="2800"/>
              <a:buChar char="●"/>
            </a:pPr>
            <a:r>
              <a:rPr lang="tr-TR" sz="2800"/>
              <a:t>Bilgisayarda Klavye Kullanımı (Uygulama)</a:t>
            </a:r>
            <a:endParaRPr/>
          </a:p>
        </p:txBody>
      </p:sp>
      <p:sp>
        <p:nvSpPr>
          <p:cNvPr id="139" name="Google Shape;139;p23"/>
          <p:cNvSpPr txBox="1"/>
          <p:nvPr>
            <p:ph idx="12" type="sldNum"/>
          </p:nvPr>
        </p:nvSpPr>
        <p:spPr>
          <a:xfrm>
            <a:off x="8811259" y="6573518"/>
            <a:ext cx="127001" cy="1778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Corbel"/>
              <a:buNone/>
            </a:pPr>
            <a:fld id="{00000000-1234-1234-1234-123412341234}" type="slidenum">
              <a:rPr lang="tr-TR">
                <a:solidFill>
                  <a:schemeClr val="dk1"/>
                </a:solidFill>
                <a:latin typeface="Economica"/>
                <a:ea typeface="Economica"/>
                <a:cs typeface="Economica"/>
                <a:sym typeface="Economica"/>
              </a:rPr>
              <a:t>‹#›</a:t>
            </a:fld>
            <a:endParaRPr>
              <a:solidFill>
                <a:schemeClr val="dk1"/>
              </a:solidFill>
              <a:latin typeface="Economica"/>
              <a:ea typeface="Economica"/>
              <a:cs typeface="Economica"/>
              <a:sym typeface="Economica"/>
            </a:endParaRPr>
          </a:p>
        </p:txBody>
      </p:sp>
      <p:pic>
        <p:nvPicPr>
          <p:cNvPr descr="http://images.clipartpanda.com/extravaganza-clipart-classroom-clip-art-teacher-at-smartboard-teaching-class.png" id="140" name="Google Shape;140;p23"/>
          <p:cNvPicPr preferRelativeResize="0"/>
          <p:nvPr/>
        </p:nvPicPr>
        <p:blipFill rotWithShape="1">
          <a:blip r:embed="rId3">
            <a:alphaModFix/>
          </a:blip>
          <a:srcRect b="0" l="0" r="0" t="0"/>
          <a:stretch/>
        </p:blipFill>
        <p:spPr>
          <a:xfrm>
            <a:off x="5614380" y="2708920"/>
            <a:ext cx="3286140" cy="25159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ül">
  <a:themeElements>
    <a:clrScheme name="Modül">
      <a:dk1>
        <a:srgbClr val="000000"/>
      </a:dk1>
      <a:lt1>
        <a:srgbClr val="FFFFFF"/>
      </a:lt1>
      <a:dk2>
        <a:srgbClr val="A7A7A7"/>
      </a:dk2>
      <a:lt2>
        <a:srgbClr val="535353"/>
      </a:lt2>
      <a:accent1>
        <a:srgbClr val="F0AD00"/>
      </a:accent1>
      <a:accent2>
        <a:srgbClr val="60B5CC"/>
      </a:accent2>
      <a:accent3>
        <a:srgbClr val="E66C7D"/>
      </a:accent3>
      <a:accent4>
        <a:srgbClr val="6BB76D"/>
      </a:accent4>
      <a:accent5>
        <a:srgbClr val="E88651"/>
      </a:accent5>
      <a:accent6>
        <a:srgbClr val="C648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